
<file path=[Content_Types].xml><?xml version="1.0" encoding="utf-8"?>
<Types xmlns="http://schemas.openxmlformats.org/package/2006/content-types">
  <Default Extension="avi" ContentType="video/x-msvideo"/>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7" r:id="rId1"/>
  </p:sldMasterIdLst>
  <p:notesMasterIdLst>
    <p:notesMasterId r:id="rId31"/>
  </p:notesMasterIdLst>
  <p:sldIdLst>
    <p:sldId id="283" r:id="rId2"/>
    <p:sldId id="468" r:id="rId3"/>
    <p:sldId id="560" r:id="rId4"/>
    <p:sldId id="559" r:id="rId5"/>
    <p:sldId id="541" r:id="rId6"/>
    <p:sldId id="524" r:id="rId7"/>
    <p:sldId id="542" r:id="rId8"/>
    <p:sldId id="561" r:id="rId9"/>
    <p:sldId id="562" r:id="rId10"/>
    <p:sldId id="563" r:id="rId11"/>
    <p:sldId id="571" r:id="rId12"/>
    <p:sldId id="572" r:id="rId13"/>
    <p:sldId id="564" r:id="rId14"/>
    <p:sldId id="565" r:id="rId15"/>
    <p:sldId id="566" r:id="rId16"/>
    <p:sldId id="567" r:id="rId17"/>
    <p:sldId id="548" r:id="rId18"/>
    <p:sldId id="549" r:id="rId19"/>
    <p:sldId id="568" r:id="rId20"/>
    <p:sldId id="573" r:id="rId21"/>
    <p:sldId id="522" r:id="rId22"/>
    <p:sldId id="569" r:id="rId23"/>
    <p:sldId id="574" r:id="rId24"/>
    <p:sldId id="570" r:id="rId25"/>
    <p:sldId id="575" r:id="rId26"/>
    <p:sldId id="576" r:id="rId27"/>
    <p:sldId id="577" r:id="rId28"/>
    <p:sldId id="556" r:id="rId29"/>
    <p:sldId id="578" r:id="rId3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효영 김" initials="효김"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800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14" d="100"/>
          <a:sy n="114" d="100"/>
        </p:scale>
        <p:origin x="642"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538A2B-A557-48BD-BB6D-351BC3F09C83}"/>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ea typeface="굴림" panose="020B0600000101010101" pitchFamily="50" charset="-127"/>
              </a:defRPr>
            </a:lvl1pPr>
          </a:lstStyle>
          <a:p>
            <a:pPr>
              <a:defRPr/>
            </a:pPr>
            <a:endParaRPr lang="en-MY" altLang="ko-KR" dirty="0"/>
          </a:p>
        </p:txBody>
      </p:sp>
      <p:sp>
        <p:nvSpPr>
          <p:cNvPr id="3" name="Date Placeholder 2">
            <a:extLst>
              <a:ext uri="{FF2B5EF4-FFF2-40B4-BE49-F238E27FC236}">
                <a16:creationId xmlns:a16="http://schemas.microsoft.com/office/drawing/2014/main" id="{74B098F1-C934-46B0-9EBD-B995C4230E04}"/>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굴림" panose="020B0600000101010101" pitchFamily="50" charset="-127"/>
              </a:defRPr>
            </a:lvl1pPr>
          </a:lstStyle>
          <a:p>
            <a:pPr>
              <a:defRPr/>
            </a:pPr>
            <a:fld id="{723D6B15-4F35-4965-AC6F-6A15EC739FEB}" type="datetimeFigureOut">
              <a:rPr lang="en-MY" altLang="ko-KR"/>
              <a:pPr>
                <a:defRPr/>
              </a:pPr>
              <a:t>2/4/2021</a:t>
            </a:fld>
            <a:endParaRPr lang="en-MY" altLang="ko-KR" dirty="0"/>
          </a:p>
        </p:txBody>
      </p:sp>
      <p:sp>
        <p:nvSpPr>
          <p:cNvPr id="4" name="Slide Image Placeholder 3">
            <a:extLst>
              <a:ext uri="{FF2B5EF4-FFF2-40B4-BE49-F238E27FC236}">
                <a16:creationId xmlns:a16="http://schemas.microsoft.com/office/drawing/2014/main" id="{044D72C9-89EC-44A4-98D0-903447CAEDF2}"/>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MY" noProof="0" dirty="0"/>
          </a:p>
        </p:txBody>
      </p:sp>
      <p:sp>
        <p:nvSpPr>
          <p:cNvPr id="5" name="Notes Placeholder 4">
            <a:extLst>
              <a:ext uri="{FF2B5EF4-FFF2-40B4-BE49-F238E27FC236}">
                <a16:creationId xmlns:a16="http://schemas.microsoft.com/office/drawing/2014/main" id="{B7F31566-B7D3-4299-B19D-5992CCFA630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MY" noProof="0"/>
          </a:p>
        </p:txBody>
      </p:sp>
      <p:sp>
        <p:nvSpPr>
          <p:cNvPr id="6" name="Footer Placeholder 5">
            <a:extLst>
              <a:ext uri="{FF2B5EF4-FFF2-40B4-BE49-F238E27FC236}">
                <a16:creationId xmlns:a16="http://schemas.microsoft.com/office/drawing/2014/main" id="{E8350F7A-5678-4224-ADAE-2EEBE17C3D3C}"/>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ea typeface="굴림" panose="020B0600000101010101" pitchFamily="50" charset="-127"/>
              </a:defRPr>
            </a:lvl1pPr>
          </a:lstStyle>
          <a:p>
            <a:pPr>
              <a:defRPr/>
            </a:pPr>
            <a:endParaRPr lang="en-MY" altLang="ko-KR" dirty="0"/>
          </a:p>
        </p:txBody>
      </p:sp>
      <p:sp>
        <p:nvSpPr>
          <p:cNvPr id="7" name="Slide Number Placeholder 6">
            <a:extLst>
              <a:ext uri="{FF2B5EF4-FFF2-40B4-BE49-F238E27FC236}">
                <a16:creationId xmlns:a16="http://schemas.microsoft.com/office/drawing/2014/main" id="{7EB050F0-565D-4E04-839A-D09229132DC6}"/>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A371973-EC5E-471A-A4C3-274534354D89}" type="slidenum">
              <a:rPr lang="en-MY" altLang="ko-KR"/>
              <a:pPr>
                <a:defRPr/>
              </a:pPr>
              <a:t>‹#›</a:t>
            </a:fld>
            <a:endParaRPr lang="en-MY" altLang="ko-KR"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E7185A54-D1FE-431A-9C55-18D15AC2D69B}"/>
              </a:ext>
            </a:extLst>
          </p:cNvPr>
          <p:cNvGrpSpPr>
            <a:grpSpLocks/>
          </p:cNvGrpSpPr>
          <p:nvPr/>
        </p:nvGrpSpPr>
        <p:grpSpPr bwMode="auto">
          <a:xfrm>
            <a:off x="0" y="0"/>
            <a:ext cx="9144000" cy="6858000"/>
            <a:chOff x="0" y="0"/>
            <a:chExt cx="5760" cy="4320"/>
          </a:xfrm>
        </p:grpSpPr>
        <p:sp>
          <p:nvSpPr>
            <p:cNvPr id="5" name="Rectangle 3">
              <a:extLst>
                <a:ext uri="{FF2B5EF4-FFF2-40B4-BE49-F238E27FC236}">
                  <a16:creationId xmlns:a16="http://schemas.microsoft.com/office/drawing/2014/main" id="{A2CB419F-4352-4F8B-B889-70E275826BC8}"/>
                </a:ext>
              </a:extLst>
            </p:cNvPr>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6" name="Rectangle 4">
              <a:extLst>
                <a:ext uri="{FF2B5EF4-FFF2-40B4-BE49-F238E27FC236}">
                  <a16:creationId xmlns:a16="http://schemas.microsoft.com/office/drawing/2014/main" id="{18B72D18-7B1B-4974-AC39-1D020E85B2AF}"/>
                </a:ext>
              </a:extLst>
            </p:cNvPr>
            <p:cNvSpPr>
              <a:spLocks noChangeArrowheads="1"/>
            </p:cNvSpPr>
            <p:nvPr/>
          </p:nvSpPr>
          <p:spPr bwMode="hidden">
            <a:xfrm>
              <a:off x="1081" y="1065"/>
              <a:ext cx="4679" cy="1596"/>
            </a:xfrm>
            <a:prstGeom prst="rect">
              <a:avLst/>
            </a:prstGeom>
            <a:solidFill>
              <a:schemeClr val="bg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grpSp>
          <p:nvGrpSpPr>
            <p:cNvPr id="7" name="Group 5">
              <a:extLst>
                <a:ext uri="{FF2B5EF4-FFF2-40B4-BE49-F238E27FC236}">
                  <a16:creationId xmlns:a16="http://schemas.microsoft.com/office/drawing/2014/main" id="{DB352A48-EF55-4D5E-B16E-69FC9DD3479A}"/>
                </a:ext>
              </a:extLst>
            </p:cNvPr>
            <p:cNvGrpSpPr>
              <a:grpSpLocks/>
            </p:cNvGrpSpPr>
            <p:nvPr/>
          </p:nvGrpSpPr>
          <p:grpSpPr bwMode="auto">
            <a:xfrm>
              <a:off x="0" y="672"/>
              <a:ext cx="1806" cy="1989"/>
              <a:chOff x="0" y="672"/>
              <a:chExt cx="1806" cy="1989"/>
            </a:xfrm>
          </p:grpSpPr>
          <p:sp>
            <p:nvSpPr>
              <p:cNvPr id="8" name="Rectangle 6">
                <a:extLst>
                  <a:ext uri="{FF2B5EF4-FFF2-40B4-BE49-F238E27FC236}">
                    <a16:creationId xmlns:a16="http://schemas.microsoft.com/office/drawing/2014/main" id="{77EA071B-36DB-4A11-AEEC-84C6BA0ED03F}"/>
                  </a:ext>
                </a:extLst>
              </p:cNvPr>
              <p:cNvSpPr>
                <a:spLocks noChangeArrowheads="1"/>
              </p:cNvSpPr>
              <p:nvPr userDrawn="1"/>
            </p:nvSpPr>
            <p:spPr bwMode="auto">
              <a:xfrm>
                <a:off x="361" y="2257"/>
                <a:ext cx="363" cy="404"/>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9" name="Rectangle 7">
                <a:extLst>
                  <a:ext uri="{FF2B5EF4-FFF2-40B4-BE49-F238E27FC236}">
                    <a16:creationId xmlns:a16="http://schemas.microsoft.com/office/drawing/2014/main" id="{EE4FEF84-6DA4-4C4F-8B78-9F3F238D2A29}"/>
                  </a:ext>
                </a:extLst>
              </p:cNvPr>
              <p:cNvSpPr>
                <a:spLocks noChangeArrowheads="1"/>
              </p:cNvSpPr>
              <p:nvPr userDrawn="1"/>
            </p:nvSpPr>
            <p:spPr bwMode="auto">
              <a:xfrm>
                <a:off x="1081" y="1065"/>
                <a:ext cx="362" cy="405"/>
              </a:xfrm>
              <a:prstGeom prst="rect">
                <a:avLst/>
              </a:prstGeom>
              <a:solidFill>
                <a:schemeClr val="folHlink"/>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10" name="Rectangle 8">
                <a:extLst>
                  <a:ext uri="{FF2B5EF4-FFF2-40B4-BE49-F238E27FC236}">
                    <a16:creationId xmlns:a16="http://schemas.microsoft.com/office/drawing/2014/main" id="{B6CEF639-5B58-400F-9F2A-16784DFFFFB5}"/>
                  </a:ext>
                </a:extLst>
              </p:cNvPr>
              <p:cNvSpPr>
                <a:spLocks noChangeArrowheads="1"/>
              </p:cNvSpPr>
              <p:nvPr userDrawn="1"/>
            </p:nvSpPr>
            <p:spPr bwMode="auto">
              <a:xfrm>
                <a:off x="1437" y="672"/>
                <a:ext cx="369" cy="400"/>
              </a:xfrm>
              <a:prstGeom prst="rect">
                <a:avLst/>
              </a:prstGeom>
              <a:solidFill>
                <a:schemeClr val="folHlink"/>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11" name="Rectangle 9">
                <a:extLst>
                  <a:ext uri="{FF2B5EF4-FFF2-40B4-BE49-F238E27FC236}">
                    <a16:creationId xmlns:a16="http://schemas.microsoft.com/office/drawing/2014/main" id="{B3070EE4-73C3-45C1-9905-4FAFD10944AF}"/>
                  </a:ext>
                </a:extLst>
              </p:cNvPr>
              <p:cNvSpPr>
                <a:spLocks noChangeArrowheads="1"/>
              </p:cNvSpPr>
              <p:nvPr userDrawn="1"/>
            </p:nvSpPr>
            <p:spPr bwMode="auto">
              <a:xfrm>
                <a:off x="719" y="2257"/>
                <a:ext cx="368" cy="404"/>
              </a:xfrm>
              <a:prstGeom prst="rect">
                <a:avLst/>
              </a:prstGeom>
              <a:solidFill>
                <a:schemeClr val="bg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12" name="Rectangle 10">
                <a:extLst>
                  <a:ext uri="{FF2B5EF4-FFF2-40B4-BE49-F238E27FC236}">
                    <a16:creationId xmlns:a16="http://schemas.microsoft.com/office/drawing/2014/main" id="{5E8ED7B5-68E7-4202-A663-5889CE948D33}"/>
                  </a:ext>
                </a:extLst>
              </p:cNvPr>
              <p:cNvSpPr>
                <a:spLocks noChangeArrowheads="1"/>
              </p:cNvSpPr>
              <p:nvPr userDrawn="1"/>
            </p:nvSpPr>
            <p:spPr bwMode="auto">
              <a:xfrm>
                <a:off x="1437" y="1065"/>
                <a:ext cx="369" cy="405"/>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13" name="Rectangle 11">
                <a:extLst>
                  <a:ext uri="{FF2B5EF4-FFF2-40B4-BE49-F238E27FC236}">
                    <a16:creationId xmlns:a16="http://schemas.microsoft.com/office/drawing/2014/main" id="{5F028134-E8CD-4D52-A0EE-1ACE5A5CF1AD}"/>
                  </a:ext>
                </a:extLst>
              </p:cNvPr>
              <p:cNvSpPr>
                <a:spLocks noChangeArrowheads="1"/>
              </p:cNvSpPr>
              <p:nvPr userDrawn="1"/>
            </p:nvSpPr>
            <p:spPr bwMode="auto">
              <a:xfrm>
                <a:off x="719" y="1464"/>
                <a:ext cx="368" cy="399"/>
              </a:xfrm>
              <a:prstGeom prst="rect">
                <a:avLst/>
              </a:prstGeom>
              <a:solidFill>
                <a:schemeClr val="folHlink"/>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14" name="Rectangle 12">
                <a:extLst>
                  <a:ext uri="{FF2B5EF4-FFF2-40B4-BE49-F238E27FC236}">
                    <a16:creationId xmlns:a16="http://schemas.microsoft.com/office/drawing/2014/main" id="{FE311BC3-E798-4A31-8BC1-9A9972A3E061}"/>
                  </a:ext>
                </a:extLst>
              </p:cNvPr>
              <p:cNvSpPr>
                <a:spLocks noChangeArrowheads="1"/>
              </p:cNvSpPr>
              <p:nvPr userDrawn="1"/>
            </p:nvSpPr>
            <p:spPr bwMode="auto">
              <a:xfrm>
                <a:off x="0" y="1464"/>
                <a:ext cx="367" cy="399"/>
              </a:xfrm>
              <a:prstGeom prst="rect">
                <a:avLst/>
              </a:prstGeom>
              <a:solidFill>
                <a:schemeClr val="bg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15" name="Rectangle 13">
                <a:extLst>
                  <a:ext uri="{FF2B5EF4-FFF2-40B4-BE49-F238E27FC236}">
                    <a16:creationId xmlns:a16="http://schemas.microsoft.com/office/drawing/2014/main" id="{56AF624B-34B2-405F-82BE-82A976E1BD90}"/>
                  </a:ext>
                </a:extLst>
              </p:cNvPr>
              <p:cNvSpPr>
                <a:spLocks noChangeArrowheads="1"/>
              </p:cNvSpPr>
              <p:nvPr userDrawn="1"/>
            </p:nvSpPr>
            <p:spPr bwMode="auto">
              <a:xfrm>
                <a:off x="1081" y="1464"/>
                <a:ext cx="362" cy="399"/>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16" name="Rectangle 14">
                <a:extLst>
                  <a:ext uri="{FF2B5EF4-FFF2-40B4-BE49-F238E27FC236}">
                    <a16:creationId xmlns:a16="http://schemas.microsoft.com/office/drawing/2014/main" id="{CB8C9DB7-D872-489B-8A1C-A09A6D5B4EBA}"/>
                  </a:ext>
                </a:extLst>
              </p:cNvPr>
              <p:cNvSpPr>
                <a:spLocks noChangeArrowheads="1"/>
              </p:cNvSpPr>
              <p:nvPr userDrawn="1"/>
            </p:nvSpPr>
            <p:spPr bwMode="auto">
              <a:xfrm>
                <a:off x="361" y="1857"/>
                <a:ext cx="363" cy="406"/>
              </a:xfrm>
              <a:prstGeom prst="rect">
                <a:avLst/>
              </a:prstGeom>
              <a:solidFill>
                <a:schemeClr val="folHlink"/>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17" name="Rectangle 15">
                <a:extLst>
                  <a:ext uri="{FF2B5EF4-FFF2-40B4-BE49-F238E27FC236}">
                    <a16:creationId xmlns:a16="http://schemas.microsoft.com/office/drawing/2014/main" id="{B8E7DE0C-5D95-43ED-B634-8DD9AE60C514}"/>
                  </a:ext>
                </a:extLst>
              </p:cNvPr>
              <p:cNvSpPr>
                <a:spLocks noChangeArrowheads="1"/>
              </p:cNvSpPr>
              <p:nvPr userDrawn="1"/>
            </p:nvSpPr>
            <p:spPr bwMode="auto">
              <a:xfrm>
                <a:off x="719" y="1857"/>
                <a:ext cx="368" cy="406"/>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grpSp>
      </p:grpSp>
      <p:sp>
        <p:nvSpPr>
          <p:cNvPr id="48334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a:t>Click to edit Master title style</a:t>
            </a:r>
          </a:p>
        </p:txBody>
      </p:sp>
      <p:sp>
        <p:nvSpPr>
          <p:cNvPr id="48334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a:t>Click to edit Master subtitle style</a:t>
            </a:r>
          </a:p>
        </p:txBody>
      </p:sp>
      <p:sp>
        <p:nvSpPr>
          <p:cNvPr id="18" name="Rectangle 16">
            <a:extLst>
              <a:ext uri="{FF2B5EF4-FFF2-40B4-BE49-F238E27FC236}">
                <a16:creationId xmlns:a16="http://schemas.microsoft.com/office/drawing/2014/main" id="{F73E062C-7F24-4A0B-BF98-23EA951838EF}"/>
              </a:ext>
            </a:extLst>
          </p:cNvPr>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ko-KR" dirty="0"/>
          </a:p>
        </p:txBody>
      </p:sp>
      <p:sp>
        <p:nvSpPr>
          <p:cNvPr id="19" name="Rectangle 17">
            <a:extLst>
              <a:ext uri="{FF2B5EF4-FFF2-40B4-BE49-F238E27FC236}">
                <a16:creationId xmlns:a16="http://schemas.microsoft.com/office/drawing/2014/main" id="{DBE15844-F219-4AD1-A7A3-44A470A1FC29}"/>
              </a:ext>
            </a:extLst>
          </p:cNvPr>
          <p:cNvSpPr>
            <a:spLocks noGrp="1" noChangeArrowheads="1"/>
          </p:cNvSpPr>
          <p:nvPr>
            <p:ph type="ftr" sz="quarter" idx="11"/>
          </p:nvPr>
        </p:nvSpPr>
        <p:spPr/>
        <p:txBody>
          <a:bodyPr/>
          <a:lstStyle>
            <a:lvl1pPr>
              <a:defRPr/>
            </a:lvl1pPr>
          </a:lstStyle>
          <a:p>
            <a:pPr>
              <a:defRPr/>
            </a:pPr>
            <a:endParaRPr lang="en-US" altLang="ko-KR" dirty="0"/>
          </a:p>
        </p:txBody>
      </p:sp>
      <p:sp>
        <p:nvSpPr>
          <p:cNvPr id="20" name="Rectangle 18">
            <a:extLst>
              <a:ext uri="{FF2B5EF4-FFF2-40B4-BE49-F238E27FC236}">
                <a16:creationId xmlns:a16="http://schemas.microsoft.com/office/drawing/2014/main" id="{B8BC58FD-1756-41A0-9364-2484C441DFDA}"/>
              </a:ext>
            </a:extLst>
          </p:cNvPr>
          <p:cNvSpPr>
            <a:spLocks noGrp="1" noChangeArrowheads="1"/>
          </p:cNvSpPr>
          <p:nvPr>
            <p:ph type="sldNum" sz="quarter" idx="12"/>
          </p:nvPr>
        </p:nvSpPr>
        <p:spPr/>
        <p:txBody>
          <a:bodyPr/>
          <a:lstStyle>
            <a:lvl1pPr>
              <a:defRPr/>
            </a:lvl1pPr>
          </a:lstStyle>
          <a:p>
            <a:pPr>
              <a:defRPr/>
            </a:pPr>
            <a:fld id="{BAFA1B7E-577C-493A-AA14-6C4A4D995AC7}" type="slidenum">
              <a:rPr lang="en-US" altLang="ko-KR"/>
              <a:pPr>
                <a:defRPr/>
              </a:pPr>
              <a:t>‹#›</a:t>
            </a:fld>
            <a:endParaRPr lang="en-US" altLang="ko-KR" dirty="0"/>
          </a:p>
        </p:txBody>
      </p:sp>
    </p:spTree>
    <p:extLst>
      <p:ext uri="{BB962C8B-B14F-4D97-AF65-F5344CB8AC3E}">
        <p14:creationId xmlns:p14="http://schemas.microsoft.com/office/powerpoint/2010/main" val="329759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FE7CEB68-98F2-4465-A33A-DA4C69E7BEB4}"/>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5" name="Rectangle 3">
            <a:extLst>
              <a:ext uri="{FF2B5EF4-FFF2-40B4-BE49-F238E27FC236}">
                <a16:creationId xmlns:a16="http://schemas.microsoft.com/office/drawing/2014/main" id="{95682132-B829-41D1-B060-F14D9457740E}"/>
              </a:ext>
            </a:extLst>
          </p:cNvPr>
          <p:cNvSpPr>
            <a:spLocks noGrp="1" noChangeArrowheads="1"/>
          </p:cNvSpPr>
          <p:nvPr>
            <p:ph type="sldNum" sz="quarter" idx="11"/>
          </p:nvPr>
        </p:nvSpPr>
        <p:spPr>
          <a:ln/>
        </p:spPr>
        <p:txBody>
          <a:bodyPr/>
          <a:lstStyle>
            <a:lvl1pPr>
              <a:defRPr/>
            </a:lvl1pPr>
          </a:lstStyle>
          <a:p>
            <a:pPr>
              <a:defRPr/>
            </a:pPr>
            <a:fld id="{1461EF4B-AF9E-4E04-9F9A-ED6A8C5BE1C7}" type="slidenum">
              <a:rPr lang="en-US" altLang="ko-KR"/>
              <a:pPr>
                <a:defRPr/>
              </a:pPr>
              <a:t>‹#›</a:t>
            </a:fld>
            <a:endParaRPr lang="en-US" altLang="ko-KR" dirty="0"/>
          </a:p>
        </p:txBody>
      </p:sp>
      <p:sp>
        <p:nvSpPr>
          <p:cNvPr id="6" name="Rectangle 16">
            <a:extLst>
              <a:ext uri="{FF2B5EF4-FFF2-40B4-BE49-F238E27FC236}">
                <a16:creationId xmlns:a16="http://schemas.microsoft.com/office/drawing/2014/main" id="{54C2BD35-0073-46FB-9954-3040B537E733}"/>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3106396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853E8B70-B869-43C0-AA2A-6B7287B70E57}"/>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5" name="Rectangle 3">
            <a:extLst>
              <a:ext uri="{FF2B5EF4-FFF2-40B4-BE49-F238E27FC236}">
                <a16:creationId xmlns:a16="http://schemas.microsoft.com/office/drawing/2014/main" id="{1A017B76-1C9A-48ED-9E19-DF8AAFBF0C4E}"/>
              </a:ext>
            </a:extLst>
          </p:cNvPr>
          <p:cNvSpPr>
            <a:spLocks noGrp="1" noChangeArrowheads="1"/>
          </p:cNvSpPr>
          <p:nvPr>
            <p:ph type="sldNum" sz="quarter" idx="11"/>
          </p:nvPr>
        </p:nvSpPr>
        <p:spPr>
          <a:ln/>
        </p:spPr>
        <p:txBody>
          <a:bodyPr/>
          <a:lstStyle>
            <a:lvl1pPr>
              <a:defRPr/>
            </a:lvl1pPr>
          </a:lstStyle>
          <a:p>
            <a:pPr>
              <a:defRPr/>
            </a:pPr>
            <a:fld id="{7CBCC46C-2EE1-4B26-91C8-D3A97D2ED1DF}" type="slidenum">
              <a:rPr lang="en-US" altLang="ko-KR"/>
              <a:pPr>
                <a:defRPr/>
              </a:pPr>
              <a:t>‹#›</a:t>
            </a:fld>
            <a:endParaRPr lang="en-US" altLang="ko-KR" dirty="0"/>
          </a:p>
        </p:txBody>
      </p:sp>
      <p:sp>
        <p:nvSpPr>
          <p:cNvPr id="6" name="Rectangle 16">
            <a:extLst>
              <a:ext uri="{FF2B5EF4-FFF2-40B4-BE49-F238E27FC236}">
                <a16:creationId xmlns:a16="http://schemas.microsoft.com/office/drawing/2014/main" id="{9951E6EE-0436-4B90-8B9B-0DB9FE424265}"/>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4280591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03642B75-146F-45EE-B026-AEFD49896879}"/>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6" name="Rectangle 3">
            <a:extLst>
              <a:ext uri="{FF2B5EF4-FFF2-40B4-BE49-F238E27FC236}">
                <a16:creationId xmlns:a16="http://schemas.microsoft.com/office/drawing/2014/main" id="{8CC6375B-1E98-41CC-BCFA-6075547D35E2}"/>
              </a:ext>
            </a:extLst>
          </p:cNvPr>
          <p:cNvSpPr>
            <a:spLocks noGrp="1" noChangeArrowheads="1"/>
          </p:cNvSpPr>
          <p:nvPr>
            <p:ph type="sldNum" sz="quarter" idx="11"/>
          </p:nvPr>
        </p:nvSpPr>
        <p:spPr>
          <a:ln/>
        </p:spPr>
        <p:txBody>
          <a:bodyPr/>
          <a:lstStyle>
            <a:lvl1pPr>
              <a:defRPr/>
            </a:lvl1pPr>
          </a:lstStyle>
          <a:p>
            <a:pPr>
              <a:defRPr/>
            </a:pPr>
            <a:fld id="{EAA1901B-B9A4-4686-B3AF-355E291761BE}" type="slidenum">
              <a:rPr lang="en-US" altLang="ko-KR"/>
              <a:pPr>
                <a:defRPr/>
              </a:pPr>
              <a:t>‹#›</a:t>
            </a:fld>
            <a:endParaRPr lang="en-US" altLang="ko-KR" dirty="0"/>
          </a:p>
        </p:txBody>
      </p:sp>
      <p:sp>
        <p:nvSpPr>
          <p:cNvPr id="7" name="Rectangle 16">
            <a:extLst>
              <a:ext uri="{FF2B5EF4-FFF2-40B4-BE49-F238E27FC236}">
                <a16:creationId xmlns:a16="http://schemas.microsoft.com/office/drawing/2014/main" id="{6537600B-964C-4698-A769-8AF1A26771A4}"/>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172106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
            <a:extLst>
              <a:ext uri="{FF2B5EF4-FFF2-40B4-BE49-F238E27FC236}">
                <a16:creationId xmlns:a16="http://schemas.microsoft.com/office/drawing/2014/main" id="{F8D5E9BB-56E1-4671-B173-9A7BD9D24E69}"/>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7" name="Rectangle 3">
            <a:extLst>
              <a:ext uri="{FF2B5EF4-FFF2-40B4-BE49-F238E27FC236}">
                <a16:creationId xmlns:a16="http://schemas.microsoft.com/office/drawing/2014/main" id="{34EE5953-A03B-4A70-BAA7-847065F483B2}"/>
              </a:ext>
            </a:extLst>
          </p:cNvPr>
          <p:cNvSpPr>
            <a:spLocks noGrp="1" noChangeArrowheads="1"/>
          </p:cNvSpPr>
          <p:nvPr>
            <p:ph type="sldNum" sz="quarter" idx="11"/>
          </p:nvPr>
        </p:nvSpPr>
        <p:spPr>
          <a:ln/>
        </p:spPr>
        <p:txBody>
          <a:bodyPr/>
          <a:lstStyle>
            <a:lvl1pPr>
              <a:defRPr/>
            </a:lvl1pPr>
          </a:lstStyle>
          <a:p>
            <a:pPr>
              <a:defRPr/>
            </a:pPr>
            <a:fld id="{D510DC38-BBB0-44E8-AE3F-632EDDC4AA2F}" type="slidenum">
              <a:rPr lang="en-US" altLang="ko-KR"/>
              <a:pPr>
                <a:defRPr/>
              </a:pPr>
              <a:t>‹#›</a:t>
            </a:fld>
            <a:endParaRPr lang="en-US" altLang="ko-KR" dirty="0"/>
          </a:p>
        </p:txBody>
      </p:sp>
      <p:sp>
        <p:nvSpPr>
          <p:cNvPr id="8" name="Rectangle 16">
            <a:extLst>
              <a:ext uri="{FF2B5EF4-FFF2-40B4-BE49-F238E27FC236}">
                <a16:creationId xmlns:a16="http://schemas.microsoft.com/office/drawing/2014/main" id="{58A44B72-10BF-4919-9C6D-AB0DFA492A3E}"/>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382785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062AC891-7D70-47A6-B20B-4B101080A625}"/>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5" name="Rectangle 3">
            <a:extLst>
              <a:ext uri="{FF2B5EF4-FFF2-40B4-BE49-F238E27FC236}">
                <a16:creationId xmlns:a16="http://schemas.microsoft.com/office/drawing/2014/main" id="{703B11AA-670B-4BA0-B68E-8343C65D8F3C}"/>
              </a:ext>
            </a:extLst>
          </p:cNvPr>
          <p:cNvSpPr>
            <a:spLocks noGrp="1" noChangeArrowheads="1"/>
          </p:cNvSpPr>
          <p:nvPr>
            <p:ph type="sldNum" sz="quarter" idx="11"/>
          </p:nvPr>
        </p:nvSpPr>
        <p:spPr>
          <a:ln/>
        </p:spPr>
        <p:txBody>
          <a:bodyPr/>
          <a:lstStyle>
            <a:lvl1pPr>
              <a:defRPr/>
            </a:lvl1pPr>
          </a:lstStyle>
          <a:p>
            <a:pPr>
              <a:defRPr/>
            </a:pPr>
            <a:fld id="{B85A5D04-1579-4C5B-BDAD-1B15A90EA2E5}" type="slidenum">
              <a:rPr lang="en-US" altLang="ko-KR"/>
              <a:pPr>
                <a:defRPr/>
              </a:pPr>
              <a:t>‹#›</a:t>
            </a:fld>
            <a:endParaRPr lang="en-US" altLang="ko-KR" dirty="0"/>
          </a:p>
        </p:txBody>
      </p:sp>
      <p:sp>
        <p:nvSpPr>
          <p:cNvPr id="6" name="Rectangle 16">
            <a:extLst>
              <a:ext uri="{FF2B5EF4-FFF2-40B4-BE49-F238E27FC236}">
                <a16:creationId xmlns:a16="http://schemas.microsoft.com/office/drawing/2014/main" id="{DE3D3AC8-ACE6-4A38-A269-2708C1517842}"/>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1021292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a:extLst>
              <a:ext uri="{FF2B5EF4-FFF2-40B4-BE49-F238E27FC236}">
                <a16:creationId xmlns:a16="http://schemas.microsoft.com/office/drawing/2014/main" id="{49F82735-95FF-42F3-BED0-6E63F0213B47}"/>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5" name="Rectangle 3">
            <a:extLst>
              <a:ext uri="{FF2B5EF4-FFF2-40B4-BE49-F238E27FC236}">
                <a16:creationId xmlns:a16="http://schemas.microsoft.com/office/drawing/2014/main" id="{5A5D2002-7082-48B6-AD39-5C5593648C32}"/>
              </a:ext>
            </a:extLst>
          </p:cNvPr>
          <p:cNvSpPr>
            <a:spLocks noGrp="1" noChangeArrowheads="1"/>
          </p:cNvSpPr>
          <p:nvPr>
            <p:ph type="sldNum" sz="quarter" idx="11"/>
          </p:nvPr>
        </p:nvSpPr>
        <p:spPr>
          <a:ln/>
        </p:spPr>
        <p:txBody>
          <a:bodyPr/>
          <a:lstStyle>
            <a:lvl1pPr>
              <a:defRPr/>
            </a:lvl1pPr>
          </a:lstStyle>
          <a:p>
            <a:pPr>
              <a:defRPr/>
            </a:pPr>
            <a:fld id="{0C51F1FB-48C7-43AC-8F7C-653BE19D476D}" type="slidenum">
              <a:rPr lang="en-US" altLang="ko-KR"/>
              <a:pPr>
                <a:defRPr/>
              </a:pPr>
              <a:t>‹#›</a:t>
            </a:fld>
            <a:endParaRPr lang="en-US" altLang="ko-KR" dirty="0"/>
          </a:p>
        </p:txBody>
      </p:sp>
      <p:sp>
        <p:nvSpPr>
          <p:cNvPr id="6" name="Rectangle 16">
            <a:extLst>
              <a:ext uri="{FF2B5EF4-FFF2-40B4-BE49-F238E27FC236}">
                <a16:creationId xmlns:a16="http://schemas.microsoft.com/office/drawing/2014/main" id="{DAB15D32-016C-4403-A77F-6F5710CA9050}"/>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22561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096AF61F-C8AC-4E40-94B6-BA77E76989DB}"/>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6" name="Rectangle 3">
            <a:extLst>
              <a:ext uri="{FF2B5EF4-FFF2-40B4-BE49-F238E27FC236}">
                <a16:creationId xmlns:a16="http://schemas.microsoft.com/office/drawing/2014/main" id="{2C0F4184-ABAB-49C6-9E26-ED16163B68F9}"/>
              </a:ext>
            </a:extLst>
          </p:cNvPr>
          <p:cNvSpPr>
            <a:spLocks noGrp="1" noChangeArrowheads="1"/>
          </p:cNvSpPr>
          <p:nvPr>
            <p:ph type="sldNum" sz="quarter" idx="11"/>
          </p:nvPr>
        </p:nvSpPr>
        <p:spPr>
          <a:ln/>
        </p:spPr>
        <p:txBody>
          <a:bodyPr/>
          <a:lstStyle>
            <a:lvl1pPr>
              <a:defRPr/>
            </a:lvl1pPr>
          </a:lstStyle>
          <a:p>
            <a:pPr>
              <a:defRPr/>
            </a:pPr>
            <a:fld id="{035D9C83-1C7D-481A-8228-4437F211F99D}" type="slidenum">
              <a:rPr lang="en-US" altLang="ko-KR"/>
              <a:pPr>
                <a:defRPr/>
              </a:pPr>
              <a:t>‹#›</a:t>
            </a:fld>
            <a:endParaRPr lang="en-US" altLang="ko-KR" dirty="0"/>
          </a:p>
        </p:txBody>
      </p:sp>
      <p:sp>
        <p:nvSpPr>
          <p:cNvPr id="7" name="Rectangle 16">
            <a:extLst>
              <a:ext uri="{FF2B5EF4-FFF2-40B4-BE49-F238E27FC236}">
                <a16:creationId xmlns:a16="http://schemas.microsoft.com/office/drawing/2014/main" id="{8F20FEEF-A51E-46C0-9A98-D5008E4A4F78}"/>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625540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a:extLst>
              <a:ext uri="{FF2B5EF4-FFF2-40B4-BE49-F238E27FC236}">
                <a16:creationId xmlns:a16="http://schemas.microsoft.com/office/drawing/2014/main" id="{D5FEBF60-72DB-478A-B04D-EE2A7248E99F}"/>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8" name="Rectangle 3">
            <a:extLst>
              <a:ext uri="{FF2B5EF4-FFF2-40B4-BE49-F238E27FC236}">
                <a16:creationId xmlns:a16="http://schemas.microsoft.com/office/drawing/2014/main" id="{B4370DC6-023D-4D1A-ABB3-76735BC30540}"/>
              </a:ext>
            </a:extLst>
          </p:cNvPr>
          <p:cNvSpPr>
            <a:spLocks noGrp="1" noChangeArrowheads="1"/>
          </p:cNvSpPr>
          <p:nvPr>
            <p:ph type="sldNum" sz="quarter" idx="11"/>
          </p:nvPr>
        </p:nvSpPr>
        <p:spPr>
          <a:ln/>
        </p:spPr>
        <p:txBody>
          <a:bodyPr/>
          <a:lstStyle>
            <a:lvl1pPr>
              <a:defRPr/>
            </a:lvl1pPr>
          </a:lstStyle>
          <a:p>
            <a:pPr>
              <a:defRPr/>
            </a:pPr>
            <a:fld id="{909E1B76-9969-4998-8DB0-22A71E4BD5A9}" type="slidenum">
              <a:rPr lang="en-US" altLang="ko-KR"/>
              <a:pPr>
                <a:defRPr/>
              </a:pPr>
              <a:t>‹#›</a:t>
            </a:fld>
            <a:endParaRPr lang="en-US" altLang="ko-KR" dirty="0"/>
          </a:p>
        </p:txBody>
      </p:sp>
      <p:sp>
        <p:nvSpPr>
          <p:cNvPr id="9" name="Rectangle 16">
            <a:extLst>
              <a:ext uri="{FF2B5EF4-FFF2-40B4-BE49-F238E27FC236}">
                <a16:creationId xmlns:a16="http://schemas.microsoft.com/office/drawing/2014/main" id="{54485FFA-1C31-431B-96EE-DA6B704FC1AF}"/>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3410943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89D5A6E9-BE55-403B-AA45-0F96C0C34C48}"/>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4" name="Rectangle 3">
            <a:extLst>
              <a:ext uri="{FF2B5EF4-FFF2-40B4-BE49-F238E27FC236}">
                <a16:creationId xmlns:a16="http://schemas.microsoft.com/office/drawing/2014/main" id="{37EAF66A-4A72-4A53-B33E-D304DE7F935F}"/>
              </a:ext>
            </a:extLst>
          </p:cNvPr>
          <p:cNvSpPr>
            <a:spLocks noGrp="1" noChangeArrowheads="1"/>
          </p:cNvSpPr>
          <p:nvPr>
            <p:ph type="sldNum" sz="quarter" idx="11"/>
          </p:nvPr>
        </p:nvSpPr>
        <p:spPr>
          <a:ln/>
        </p:spPr>
        <p:txBody>
          <a:bodyPr/>
          <a:lstStyle>
            <a:lvl1pPr>
              <a:defRPr/>
            </a:lvl1pPr>
          </a:lstStyle>
          <a:p>
            <a:pPr>
              <a:defRPr/>
            </a:pPr>
            <a:fld id="{CAEB0EAC-7B87-4C49-93D6-737BA315DC9A}" type="slidenum">
              <a:rPr lang="en-US" altLang="ko-KR"/>
              <a:pPr>
                <a:defRPr/>
              </a:pPr>
              <a:t>‹#›</a:t>
            </a:fld>
            <a:endParaRPr lang="en-US" altLang="ko-KR" dirty="0"/>
          </a:p>
        </p:txBody>
      </p:sp>
      <p:sp>
        <p:nvSpPr>
          <p:cNvPr id="5" name="Rectangle 16">
            <a:extLst>
              <a:ext uri="{FF2B5EF4-FFF2-40B4-BE49-F238E27FC236}">
                <a16:creationId xmlns:a16="http://schemas.microsoft.com/office/drawing/2014/main" id="{D4BBE38F-4B39-4976-BC1A-18ED692DFCE9}"/>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227878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728C4C0-DD18-439B-AA45-F1FCFBC88749}"/>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3" name="Rectangle 3">
            <a:extLst>
              <a:ext uri="{FF2B5EF4-FFF2-40B4-BE49-F238E27FC236}">
                <a16:creationId xmlns:a16="http://schemas.microsoft.com/office/drawing/2014/main" id="{2186A817-FF78-49AD-A49F-F39C640FF688}"/>
              </a:ext>
            </a:extLst>
          </p:cNvPr>
          <p:cNvSpPr>
            <a:spLocks noGrp="1" noChangeArrowheads="1"/>
          </p:cNvSpPr>
          <p:nvPr>
            <p:ph type="sldNum" sz="quarter" idx="11"/>
          </p:nvPr>
        </p:nvSpPr>
        <p:spPr>
          <a:ln/>
        </p:spPr>
        <p:txBody>
          <a:bodyPr/>
          <a:lstStyle>
            <a:lvl1pPr>
              <a:defRPr/>
            </a:lvl1pPr>
          </a:lstStyle>
          <a:p>
            <a:pPr>
              <a:defRPr/>
            </a:pPr>
            <a:fld id="{61F7DFE5-631A-4A94-BB97-C6FE5ABD5048}" type="slidenum">
              <a:rPr lang="en-US" altLang="ko-KR"/>
              <a:pPr>
                <a:defRPr/>
              </a:pPr>
              <a:t>‹#›</a:t>
            </a:fld>
            <a:endParaRPr lang="en-US" altLang="ko-KR" dirty="0"/>
          </a:p>
        </p:txBody>
      </p:sp>
      <p:sp>
        <p:nvSpPr>
          <p:cNvPr id="4" name="Rectangle 16">
            <a:extLst>
              <a:ext uri="{FF2B5EF4-FFF2-40B4-BE49-F238E27FC236}">
                <a16:creationId xmlns:a16="http://schemas.microsoft.com/office/drawing/2014/main" id="{2743E620-FF5B-44E1-BC7D-422E4FFD5884}"/>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50086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5A74FE8B-F63A-4D86-A750-64D3565C2764}"/>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6" name="Rectangle 3">
            <a:extLst>
              <a:ext uri="{FF2B5EF4-FFF2-40B4-BE49-F238E27FC236}">
                <a16:creationId xmlns:a16="http://schemas.microsoft.com/office/drawing/2014/main" id="{0CC6FE78-373B-400D-AA42-7E341FC04321}"/>
              </a:ext>
            </a:extLst>
          </p:cNvPr>
          <p:cNvSpPr>
            <a:spLocks noGrp="1" noChangeArrowheads="1"/>
          </p:cNvSpPr>
          <p:nvPr>
            <p:ph type="sldNum" sz="quarter" idx="11"/>
          </p:nvPr>
        </p:nvSpPr>
        <p:spPr>
          <a:ln/>
        </p:spPr>
        <p:txBody>
          <a:bodyPr/>
          <a:lstStyle>
            <a:lvl1pPr>
              <a:defRPr/>
            </a:lvl1pPr>
          </a:lstStyle>
          <a:p>
            <a:pPr>
              <a:defRPr/>
            </a:pPr>
            <a:fld id="{31582EF1-755E-4760-A554-3FDEA6A44254}" type="slidenum">
              <a:rPr lang="en-US" altLang="ko-KR"/>
              <a:pPr>
                <a:defRPr/>
              </a:pPr>
              <a:t>‹#›</a:t>
            </a:fld>
            <a:endParaRPr lang="en-US" altLang="ko-KR" dirty="0"/>
          </a:p>
        </p:txBody>
      </p:sp>
      <p:sp>
        <p:nvSpPr>
          <p:cNvPr id="7" name="Rectangle 16">
            <a:extLst>
              <a:ext uri="{FF2B5EF4-FFF2-40B4-BE49-F238E27FC236}">
                <a16:creationId xmlns:a16="http://schemas.microsoft.com/office/drawing/2014/main" id="{D71D6F60-DBF0-44D3-A8F3-23B80DBDEABD}"/>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3974103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E8BADB3D-D685-4AD8-A244-E79A9883BA90}"/>
              </a:ext>
            </a:extLst>
          </p:cNvPr>
          <p:cNvSpPr>
            <a:spLocks noGrp="1" noChangeArrowheads="1"/>
          </p:cNvSpPr>
          <p:nvPr>
            <p:ph type="ftr" sz="quarter" idx="10"/>
          </p:nvPr>
        </p:nvSpPr>
        <p:spPr>
          <a:ln/>
        </p:spPr>
        <p:txBody>
          <a:bodyPr/>
          <a:lstStyle>
            <a:lvl1pPr>
              <a:defRPr/>
            </a:lvl1pPr>
          </a:lstStyle>
          <a:p>
            <a:pPr>
              <a:defRPr/>
            </a:pPr>
            <a:endParaRPr lang="en-US" altLang="ko-KR" dirty="0"/>
          </a:p>
        </p:txBody>
      </p:sp>
      <p:sp>
        <p:nvSpPr>
          <p:cNvPr id="6" name="Rectangle 3">
            <a:extLst>
              <a:ext uri="{FF2B5EF4-FFF2-40B4-BE49-F238E27FC236}">
                <a16:creationId xmlns:a16="http://schemas.microsoft.com/office/drawing/2014/main" id="{EF229BF2-8E84-4979-8D69-FFCA4D21FABD}"/>
              </a:ext>
            </a:extLst>
          </p:cNvPr>
          <p:cNvSpPr>
            <a:spLocks noGrp="1" noChangeArrowheads="1"/>
          </p:cNvSpPr>
          <p:nvPr>
            <p:ph type="sldNum" sz="quarter" idx="11"/>
          </p:nvPr>
        </p:nvSpPr>
        <p:spPr>
          <a:ln/>
        </p:spPr>
        <p:txBody>
          <a:bodyPr/>
          <a:lstStyle>
            <a:lvl1pPr>
              <a:defRPr/>
            </a:lvl1pPr>
          </a:lstStyle>
          <a:p>
            <a:pPr>
              <a:defRPr/>
            </a:pPr>
            <a:fld id="{2DB46C34-60C4-4135-948D-61422956B6A6}" type="slidenum">
              <a:rPr lang="en-US" altLang="ko-KR"/>
              <a:pPr>
                <a:defRPr/>
              </a:pPr>
              <a:t>‹#›</a:t>
            </a:fld>
            <a:endParaRPr lang="en-US" altLang="ko-KR" dirty="0"/>
          </a:p>
        </p:txBody>
      </p:sp>
      <p:sp>
        <p:nvSpPr>
          <p:cNvPr id="7" name="Rectangle 16">
            <a:extLst>
              <a:ext uri="{FF2B5EF4-FFF2-40B4-BE49-F238E27FC236}">
                <a16:creationId xmlns:a16="http://schemas.microsoft.com/office/drawing/2014/main" id="{FD2FCCA9-D3FC-476D-A4C9-0D500BC0E8BC}"/>
              </a:ext>
            </a:extLst>
          </p:cNvPr>
          <p:cNvSpPr>
            <a:spLocks noGrp="1" noChangeArrowheads="1"/>
          </p:cNvSpPr>
          <p:nvPr>
            <p:ph type="dt" sz="half" idx="12"/>
          </p:nvPr>
        </p:nvSpPr>
        <p:spPr>
          <a:ln/>
        </p:spPr>
        <p:txBody>
          <a:bodyPr/>
          <a:lstStyle>
            <a:lvl1pPr>
              <a:defRPr/>
            </a:lvl1pPr>
          </a:lstStyle>
          <a:p>
            <a:pPr>
              <a:defRPr/>
            </a:pPr>
            <a:endParaRPr lang="en-US" altLang="ko-KR" dirty="0"/>
          </a:p>
        </p:txBody>
      </p:sp>
    </p:spTree>
    <p:extLst>
      <p:ext uri="{BB962C8B-B14F-4D97-AF65-F5344CB8AC3E}">
        <p14:creationId xmlns:p14="http://schemas.microsoft.com/office/powerpoint/2010/main" val="2766789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2306" name="Rectangle 2">
            <a:extLst>
              <a:ext uri="{FF2B5EF4-FFF2-40B4-BE49-F238E27FC236}">
                <a16:creationId xmlns:a16="http://schemas.microsoft.com/office/drawing/2014/main" id="{A6EBA42D-C222-4EAB-863B-DBADA68F6A20}"/>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sz="1200">
                <a:ea typeface="굴림" panose="020B0600000101010101" pitchFamily="50" charset="-127"/>
              </a:defRPr>
            </a:lvl1pPr>
          </a:lstStyle>
          <a:p>
            <a:pPr>
              <a:defRPr/>
            </a:pPr>
            <a:endParaRPr lang="en-US" altLang="ko-KR" dirty="0"/>
          </a:p>
        </p:txBody>
      </p:sp>
      <p:sp>
        <p:nvSpPr>
          <p:cNvPr id="482307" name="Rectangle 3">
            <a:extLst>
              <a:ext uri="{FF2B5EF4-FFF2-40B4-BE49-F238E27FC236}">
                <a16:creationId xmlns:a16="http://schemas.microsoft.com/office/drawing/2014/main" id="{9FECAE3A-600E-42DE-A51F-9819DC112F2C}"/>
              </a:ext>
            </a:extLst>
          </p:cNvPr>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ea typeface="굴림" panose="020B0600000101010101" pitchFamily="50" charset="-127"/>
              </a:defRPr>
            </a:lvl1pPr>
          </a:lstStyle>
          <a:p>
            <a:pPr>
              <a:defRPr/>
            </a:pPr>
            <a:fld id="{3E245BF7-C71D-4D7A-A6C5-C07116DFA4DB}" type="slidenum">
              <a:rPr lang="en-US" altLang="ko-KR"/>
              <a:pPr>
                <a:defRPr/>
              </a:pPr>
              <a:t>‹#›</a:t>
            </a:fld>
            <a:endParaRPr lang="en-US" altLang="ko-KR" dirty="0"/>
          </a:p>
        </p:txBody>
      </p:sp>
      <p:grpSp>
        <p:nvGrpSpPr>
          <p:cNvPr id="1028" name="Group 4">
            <a:extLst>
              <a:ext uri="{FF2B5EF4-FFF2-40B4-BE49-F238E27FC236}">
                <a16:creationId xmlns:a16="http://schemas.microsoft.com/office/drawing/2014/main" id="{287C18B9-B026-4B5A-98B2-D3860C82EFC4}"/>
              </a:ext>
            </a:extLst>
          </p:cNvPr>
          <p:cNvGrpSpPr>
            <a:grpSpLocks/>
          </p:cNvGrpSpPr>
          <p:nvPr/>
        </p:nvGrpSpPr>
        <p:grpSpPr bwMode="auto">
          <a:xfrm>
            <a:off x="0" y="0"/>
            <a:ext cx="9144000" cy="546100"/>
            <a:chOff x="0" y="0"/>
            <a:chExt cx="5760" cy="344"/>
          </a:xfrm>
        </p:grpSpPr>
        <p:sp>
          <p:nvSpPr>
            <p:cNvPr id="1032" name="Rectangle 5">
              <a:extLst>
                <a:ext uri="{FF2B5EF4-FFF2-40B4-BE49-F238E27FC236}">
                  <a16:creationId xmlns:a16="http://schemas.microsoft.com/office/drawing/2014/main" id="{676B8A70-6CA7-4082-81B6-0BE5B63DD850}"/>
                </a:ext>
              </a:extLst>
            </p:cNvPr>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1033" name="Rectangle 6">
              <a:extLst>
                <a:ext uri="{FF2B5EF4-FFF2-40B4-BE49-F238E27FC236}">
                  <a16:creationId xmlns:a16="http://schemas.microsoft.com/office/drawing/2014/main" id="{5661CFBD-02C5-4D8D-B892-F7F2BA4986A5}"/>
                </a:ext>
              </a:extLst>
            </p:cNvPr>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1034" name="Rectangle 7">
              <a:extLst>
                <a:ext uri="{FF2B5EF4-FFF2-40B4-BE49-F238E27FC236}">
                  <a16:creationId xmlns:a16="http://schemas.microsoft.com/office/drawing/2014/main" id="{BF215CAF-3FA5-469E-8A65-26FA1331D34B}"/>
                </a:ext>
              </a:extLst>
            </p:cNvPr>
            <p:cNvSpPr>
              <a:spLocks noChangeArrowheads="1"/>
            </p:cNvSpPr>
            <p:nvPr/>
          </p:nvSpPr>
          <p:spPr bwMode="auto">
            <a:xfrm>
              <a:off x="258" y="85"/>
              <a:ext cx="87" cy="89"/>
            </a:xfrm>
            <a:prstGeom prst="rect">
              <a:avLst/>
            </a:prstGeom>
            <a:solidFill>
              <a:schemeClr val="folHlink"/>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dirty="0">
                <a:solidFill>
                  <a:schemeClr val="hlink"/>
                </a:solidFill>
                <a:ea typeface="굴림" panose="020B0600000101010101" pitchFamily="50" charset="-127"/>
              </a:endParaRPr>
            </a:p>
          </p:txBody>
        </p:sp>
        <p:sp>
          <p:nvSpPr>
            <p:cNvPr id="1035" name="Rectangle 8">
              <a:extLst>
                <a:ext uri="{FF2B5EF4-FFF2-40B4-BE49-F238E27FC236}">
                  <a16:creationId xmlns:a16="http://schemas.microsoft.com/office/drawing/2014/main" id="{DFB65A40-CA88-48CF-8FE1-2CE276495936}"/>
                </a:ext>
              </a:extLst>
            </p:cNvPr>
            <p:cNvSpPr>
              <a:spLocks noChangeArrowheads="1"/>
            </p:cNvSpPr>
            <p:nvPr/>
          </p:nvSpPr>
          <p:spPr bwMode="auto">
            <a:xfrm>
              <a:off x="345" y="0"/>
              <a:ext cx="88" cy="87"/>
            </a:xfrm>
            <a:prstGeom prst="rect">
              <a:avLst/>
            </a:prstGeom>
            <a:solidFill>
              <a:schemeClr val="folHlink"/>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dirty="0">
                <a:solidFill>
                  <a:schemeClr val="hlink"/>
                </a:solidFill>
                <a:ea typeface="굴림" panose="020B0600000101010101" pitchFamily="50" charset="-127"/>
              </a:endParaRPr>
            </a:p>
          </p:txBody>
        </p:sp>
        <p:sp>
          <p:nvSpPr>
            <p:cNvPr id="1036" name="Rectangle 9">
              <a:extLst>
                <a:ext uri="{FF2B5EF4-FFF2-40B4-BE49-F238E27FC236}">
                  <a16:creationId xmlns:a16="http://schemas.microsoft.com/office/drawing/2014/main" id="{7F6663D9-3212-46BA-B8BA-2135FC469685}"/>
                </a:ext>
              </a:extLst>
            </p:cNvPr>
            <p:cNvSpPr>
              <a:spLocks noChangeArrowheads="1"/>
            </p:cNvSpPr>
            <p:nvPr/>
          </p:nvSpPr>
          <p:spPr bwMode="auto">
            <a:xfrm>
              <a:off x="345" y="85"/>
              <a:ext cx="88" cy="89"/>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dirty="0">
                <a:solidFill>
                  <a:schemeClr val="accent2"/>
                </a:solidFill>
                <a:ea typeface="굴림" panose="020B0600000101010101" pitchFamily="50" charset="-127"/>
              </a:endParaRPr>
            </a:p>
          </p:txBody>
        </p:sp>
        <p:sp>
          <p:nvSpPr>
            <p:cNvPr id="1037" name="Rectangle 10">
              <a:extLst>
                <a:ext uri="{FF2B5EF4-FFF2-40B4-BE49-F238E27FC236}">
                  <a16:creationId xmlns:a16="http://schemas.microsoft.com/office/drawing/2014/main" id="{06CB9161-896E-4DF7-BD79-593DC1CBC407}"/>
                </a:ext>
              </a:extLst>
            </p:cNvPr>
            <p:cNvSpPr>
              <a:spLocks noChangeArrowheads="1"/>
            </p:cNvSpPr>
            <p:nvPr/>
          </p:nvSpPr>
          <p:spPr bwMode="auto">
            <a:xfrm>
              <a:off x="173" y="173"/>
              <a:ext cx="86" cy="87"/>
            </a:xfrm>
            <a:prstGeom prst="rect">
              <a:avLst/>
            </a:prstGeom>
            <a:solidFill>
              <a:schemeClr val="folHlink"/>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dirty="0">
                <a:solidFill>
                  <a:schemeClr val="hlink"/>
                </a:solidFill>
                <a:ea typeface="굴림" panose="020B0600000101010101" pitchFamily="50" charset="-127"/>
              </a:endParaRPr>
            </a:p>
          </p:txBody>
        </p:sp>
        <p:sp>
          <p:nvSpPr>
            <p:cNvPr id="1038" name="Rectangle 11">
              <a:extLst>
                <a:ext uri="{FF2B5EF4-FFF2-40B4-BE49-F238E27FC236}">
                  <a16:creationId xmlns:a16="http://schemas.microsoft.com/office/drawing/2014/main" id="{E975BA0A-84FF-47C4-B0DB-9E71560750EF}"/>
                </a:ext>
              </a:extLst>
            </p:cNvPr>
            <p:cNvSpPr>
              <a:spLocks noChangeArrowheads="1"/>
            </p:cNvSpPr>
            <p:nvPr/>
          </p:nvSpPr>
          <p:spPr bwMode="auto">
            <a:xfrm>
              <a:off x="83" y="86"/>
              <a:ext cx="89" cy="87"/>
            </a:xfrm>
            <a:prstGeom prst="rect">
              <a:avLst/>
            </a:prstGeom>
            <a:solidFill>
              <a:schemeClr val="bg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sz="2400" dirty="0">
                <a:latin typeface="Times New Roman" panose="02020603050405020304" pitchFamily="18" charset="0"/>
                <a:ea typeface="굴림" panose="020B0600000101010101" pitchFamily="50" charset="-127"/>
              </a:endParaRPr>
            </a:p>
          </p:txBody>
        </p:sp>
        <p:sp>
          <p:nvSpPr>
            <p:cNvPr id="1039" name="Rectangle 12">
              <a:extLst>
                <a:ext uri="{FF2B5EF4-FFF2-40B4-BE49-F238E27FC236}">
                  <a16:creationId xmlns:a16="http://schemas.microsoft.com/office/drawing/2014/main" id="{4D7EF8E7-C4A1-4A8C-9DFC-11B2D51EE65E}"/>
                </a:ext>
              </a:extLst>
            </p:cNvPr>
            <p:cNvSpPr>
              <a:spLocks noChangeArrowheads="1"/>
            </p:cNvSpPr>
            <p:nvPr/>
          </p:nvSpPr>
          <p:spPr bwMode="auto">
            <a:xfrm>
              <a:off x="258" y="171"/>
              <a:ext cx="87" cy="87"/>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dirty="0">
                <a:solidFill>
                  <a:schemeClr val="accent2"/>
                </a:solidFill>
                <a:ea typeface="굴림" panose="020B0600000101010101" pitchFamily="50" charset="-127"/>
              </a:endParaRPr>
            </a:p>
          </p:txBody>
        </p:sp>
        <p:sp>
          <p:nvSpPr>
            <p:cNvPr id="1040" name="Rectangle 13">
              <a:extLst>
                <a:ext uri="{FF2B5EF4-FFF2-40B4-BE49-F238E27FC236}">
                  <a16:creationId xmlns:a16="http://schemas.microsoft.com/office/drawing/2014/main" id="{B04DA9CC-1429-4F8D-9962-6BF05F4554D6}"/>
                </a:ext>
              </a:extLst>
            </p:cNvPr>
            <p:cNvSpPr>
              <a:spLocks noChangeArrowheads="1"/>
            </p:cNvSpPr>
            <p:nvPr/>
          </p:nvSpPr>
          <p:spPr bwMode="auto">
            <a:xfrm>
              <a:off x="173" y="258"/>
              <a:ext cx="86" cy="86"/>
            </a:xfrm>
            <a:prstGeom prst="rect">
              <a:avLst/>
            </a:prstGeom>
            <a:solidFill>
              <a:schemeClr val="accent2"/>
            </a:solidFill>
            <a:ln>
              <a:noFill/>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AU" altLang="ko-KR" dirty="0">
                <a:solidFill>
                  <a:schemeClr val="accent2"/>
                </a:solidFill>
                <a:ea typeface="굴림" panose="020B0600000101010101" pitchFamily="50" charset="-127"/>
              </a:endParaRPr>
            </a:p>
          </p:txBody>
        </p:sp>
      </p:grpSp>
      <p:sp>
        <p:nvSpPr>
          <p:cNvPr id="1029" name="Rectangle 14">
            <a:extLst>
              <a:ext uri="{FF2B5EF4-FFF2-40B4-BE49-F238E27FC236}">
                <a16:creationId xmlns:a16="http://schemas.microsoft.com/office/drawing/2014/main" id="{662A1234-21A9-4A19-9FA6-CC689E275955}"/>
              </a:ext>
            </a:extLst>
          </p:cNvPr>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ko-KR"/>
              <a:t>Click to edit Master title style</a:t>
            </a:r>
          </a:p>
        </p:txBody>
      </p:sp>
      <p:sp>
        <p:nvSpPr>
          <p:cNvPr id="1030" name="Rectangle 15">
            <a:extLst>
              <a:ext uri="{FF2B5EF4-FFF2-40B4-BE49-F238E27FC236}">
                <a16:creationId xmlns:a16="http://schemas.microsoft.com/office/drawing/2014/main" id="{F81CA86E-96D3-4D18-BB67-494B1BEE9541}"/>
              </a:ext>
            </a:extLst>
          </p:cNvPr>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482320" name="Rectangle 16">
            <a:extLst>
              <a:ext uri="{FF2B5EF4-FFF2-40B4-BE49-F238E27FC236}">
                <a16:creationId xmlns:a16="http://schemas.microsoft.com/office/drawing/2014/main" id="{E349BA94-E8F8-4522-8085-C9686F9F483B}"/>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ea typeface="굴림" panose="020B0600000101010101" pitchFamily="50" charset="-127"/>
              </a:defRPr>
            </a:lvl1pPr>
          </a:lstStyle>
          <a:p>
            <a:pPr>
              <a:defRPr/>
            </a:pPr>
            <a:endParaRPr lang="en-US" altLang="ko-KR" dirty="0"/>
          </a:p>
        </p:txBody>
      </p:sp>
    </p:spTree>
  </p:cSld>
  <p:clrMap bg1="lt1" tx1="dk1" bg2="lt2" tx2="dk2" accent1="accent1" accent2="accent2" accent3="accent3" accent4="accent4" accent5="accent5" accent6="accent6" hlink="hlink" folHlink="folHlink"/>
  <p:sldLayoutIdLst>
    <p:sldLayoutId id="2147484230"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 id="2147484228" r:id="rId12"/>
    <p:sldLayoutId id="2147484229" r:id="rId13"/>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cs typeface="Arial" charset="0"/>
        </a:defRPr>
      </a:lvl2pPr>
      <a:lvl3pPr algn="l" rtl="0" eaLnBrk="0" fontAlgn="base" hangingPunct="0">
        <a:spcBef>
          <a:spcPct val="0"/>
        </a:spcBef>
        <a:spcAft>
          <a:spcPct val="0"/>
        </a:spcAft>
        <a:defRPr sz="4400">
          <a:solidFill>
            <a:schemeClr val="tx1"/>
          </a:solidFill>
          <a:latin typeface="Arial" charset="0"/>
          <a:cs typeface="Arial" charset="0"/>
        </a:defRPr>
      </a:lvl3pPr>
      <a:lvl4pPr algn="l" rtl="0" eaLnBrk="0" fontAlgn="base" hangingPunct="0">
        <a:spcBef>
          <a:spcPct val="0"/>
        </a:spcBef>
        <a:spcAft>
          <a:spcPct val="0"/>
        </a:spcAft>
        <a:defRPr sz="4400">
          <a:solidFill>
            <a:schemeClr val="tx1"/>
          </a:solidFill>
          <a:latin typeface="Arial" charset="0"/>
          <a:cs typeface="Arial" charset="0"/>
        </a:defRPr>
      </a:lvl4pPr>
      <a:lvl5pPr algn="l" rtl="0" eaLnBrk="0" fontAlgn="base" hangingPunct="0">
        <a:spcBef>
          <a:spcPct val="0"/>
        </a:spcBef>
        <a:spcAft>
          <a:spcPct val="0"/>
        </a:spcAft>
        <a:defRPr sz="4400">
          <a:solidFill>
            <a:schemeClr val="tx1"/>
          </a:solidFill>
          <a:latin typeface="Arial" charset="0"/>
          <a:cs typeface="Arial" charset="0"/>
        </a:defRPr>
      </a:lvl5pPr>
      <a:lvl6pPr marL="457200" algn="l" rtl="0" fontAlgn="base">
        <a:spcBef>
          <a:spcPct val="0"/>
        </a:spcBef>
        <a:spcAft>
          <a:spcPct val="0"/>
        </a:spcAft>
        <a:defRPr sz="4400">
          <a:solidFill>
            <a:schemeClr val="tx1"/>
          </a:solidFill>
          <a:latin typeface="Arial" charset="0"/>
          <a:cs typeface="Arial" charset="0"/>
        </a:defRPr>
      </a:lvl6pPr>
      <a:lvl7pPr marL="914400" algn="l" rtl="0" fontAlgn="base">
        <a:spcBef>
          <a:spcPct val="0"/>
        </a:spcBef>
        <a:spcAft>
          <a:spcPct val="0"/>
        </a:spcAft>
        <a:defRPr sz="4400">
          <a:solidFill>
            <a:schemeClr val="tx1"/>
          </a:solidFill>
          <a:latin typeface="Arial" charset="0"/>
          <a:cs typeface="Arial" charset="0"/>
        </a:defRPr>
      </a:lvl7pPr>
      <a:lvl8pPr marL="1371600" algn="l" rtl="0" fontAlgn="base">
        <a:spcBef>
          <a:spcPct val="0"/>
        </a:spcBef>
        <a:spcAft>
          <a:spcPct val="0"/>
        </a:spcAft>
        <a:defRPr sz="4400">
          <a:solidFill>
            <a:schemeClr val="tx1"/>
          </a:solidFill>
          <a:latin typeface="Arial" charset="0"/>
          <a:cs typeface="Arial" charset="0"/>
        </a:defRPr>
      </a:lvl8pPr>
      <a:lvl9pPr marL="1828800" algn="l" rtl="0" fontAlgn="base">
        <a:spcBef>
          <a:spcPct val="0"/>
        </a:spcBef>
        <a:spcAft>
          <a:spcPct val="0"/>
        </a:spcAft>
        <a:defRPr sz="4400">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cs typeface="+mn-cs"/>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0.png"/><Relationship Id="rId1" Type="http://schemas.openxmlformats.org/officeDocument/2006/relationships/slideLayout" Target="../slideLayouts/slideLayout6.xml"/><Relationship Id="rId4" Type="http://schemas.openxmlformats.org/officeDocument/2006/relationships/image" Target="../media/image200.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file:///C:\Users\Saicheong.fok\Desktop\Fok\Vibration\1%20Lectures\week5%20Base%20excitation\1dofBase100hzExciteby_200hz.avi" TargetMode="External"/><Relationship Id="rId7" Type="http://schemas.openxmlformats.org/officeDocument/2006/relationships/slideLayout" Target="../slideLayouts/slideLayout6.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video" Target="file:///C:\Users\Saicheong.fok\Desktop\Fok\Vibration\1%20Lectures\week5%20Base%20excitation\1dofBase100hzExcitedby_50hz.avi" TargetMode="External"/><Relationship Id="rId5" Type="http://schemas.microsoft.com/office/2007/relationships/media" Target="file:///C:\Users\Saicheong.fok\Desktop\Fok\Vibration\1%20Lectures\week5%20Base%20excitation\1dofBase100hzExcitedby_50hz.avi" TargetMode="External"/><Relationship Id="rId10" Type="http://schemas.openxmlformats.org/officeDocument/2006/relationships/image" Target="../media/image22.png"/><Relationship Id="rId4" Type="http://schemas.openxmlformats.org/officeDocument/2006/relationships/video" Target="file:///C:\Users\Saicheong.fok\Desktop\Fok\Vibration\1%20Lectures\week5%20Base%20excitation\1dofBase100hzExciteby_200hz.avi" TargetMode="Externa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1.bin"/><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9DC01E15-CA86-4C57-84E0-7D964940FF4A}"/>
              </a:ext>
            </a:extLst>
          </p:cNvPr>
          <p:cNvSpPr>
            <a:spLocks noGrp="1" noChangeArrowheads="1"/>
          </p:cNvSpPr>
          <p:nvPr>
            <p:ph type="ctrTitle"/>
          </p:nvPr>
        </p:nvSpPr>
        <p:spPr/>
        <p:txBody>
          <a:bodyPr/>
          <a:lstStyle/>
          <a:p>
            <a:pPr eaLnBrk="1" hangingPunct="1"/>
            <a:r>
              <a:rPr lang="en-US" altLang="ko-KR" sz="4400" dirty="0">
                <a:ea typeface="굴림" panose="020B0600000101010101" charset="-127"/>
              </a:rPr>
              <a:t>ME1020 </a:t>
            </a:r>
            <a:br>
              <a:rPr lang="en-US" altLang="ko-KR" sz="4400" dirty="0">
                <a:ea typeface="굴림" panose="020B0600000101010101" charset="-127"/>
              </a:rPr>
            </a:br>
            <a:r>
              <a:rPr lang="en-US" altLang="ko-KR" sz="4400" dirty="0">
                <a:ea typeface="굴림" panose="020B0600000101010101" charset="-127"/>
              </a:rPr>
              <a:t>Mechanical vibrations</a:t>
            </a:r>
            <a:endParaRPr lang="en-US" altLang="ko-KR" dirty="0">
              <a:ea typeface="굴림" panose="020B0600000101010101" charset="-127"/>
            </a:endParaRPr>
          </a:p>
        </p:txBody>
      </p:sp>
      <p:sp>
        <p:nvSpPr>
          <p:cNvPr id="4099" name="Rectangle 5">
            <a:extLst>
              <a:ext uri="{FF2B5EF4-FFF2-40B4-BE49-F238E27FC236}">
                <a16:creationId xmlns:a16="http://schemas.microsoft.com/office/drawing/2014/main" id="{4DFA001E-A4F2-4618-8E8B-1E3F1CA70CFE}"/>
              </a:ext>
            </a:extLst>
          </p:cNvPr>
          <p:cNvSpPr>
            <a:spLocks noGrp="1" noChangeArrowheads="1"/>
          </p:cNvSpPr>
          <p:nvPr>
            <p:ph type="subTitle" idx="1"/>
          </p:nvPr>
        </p:nvSpPr>
        <p:spPr>
          <a:xfrm>
            <a:off x="152400" y="4267200"/>
            <a:ext cx="8839200" cy="1828800"/>
          </a:xfrm>
        </p:spPr>
        <p:txBody>
          <a:bodyPr/>
          <a:lstStyle/>
          <a:p>
            <a:pPr eaLnBrk="1" hangingPunct="1"/>
            <a:r>
              <a:rPr lang="en-US" altLang="ko-KR" dirty="0">
                <a:ea typeface="굴림" panose="020B0600000101010101" charset="-127"/>
              </a:rPr>
              <a:t>Lecture 5 </a:t>
            </a:r>
          </a:p>
          <a:p>
            <a:pPr eaLnBrk="1" hangingPunct="1"/>
            <a:r>
              <a:rPr lang="en-US" altLang="ko-KR" dirty="0">
                <a:ea typeface="굴림" panose="020B0600000101010101" charset="-127"/>
              </a:rPr>
              <a:t>Base excitation</a:t>
            </a:r>
          </a:p>
          <a:p>
            <a:pPr eaLnBrk="1" hangingPunct="1"/>
            <a:endParaRPr lang="en-US" altLang="ko-KR" dirty="0">
              <a:ea typeface="굴림" panose="020B0600000101010101" charset="-127"/>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18585A-DC10-472A-A7F9-FEA447D76593}"/>
              </a:ext>
            </a:extLst>
          </p:cNvPr>
          <p:cNvSpPr>
            <a:spLocks noGrp="1"/>
          </p:cNvSpPr>
          <p:nvPr>
            <p:ph type="title"/>
          </p:nvPr>
        </p:nvSpPr>
        <p:spPr/>
        <p:txBody>
          <a:bodyPr/>
          <a:lstStyle/>
          <a:p>
            <a:pPr algn="ctr"/>
            <a:r>
              <a:rPr lang="en-AU" dirty="0"/>
              <a:t>Steady state response</a:t>
            </a:r>
          </a:p>
        </p:txBody>
      </p:sp>
      <mc:AlternateContent xmlns:mc="http://schemas.openxmlformats.org/markup-compatibility/2006" xmlns:a14="http://schemas.microsoft.com/office/drawing/2010/main">
        <mc:Choice Requires="a14">
          <p:sp>
            <p:nvSpPr>
              <p:cNvPr id="8" name="Text Box 44">
                <a:extLst>
                  <a:ext uri="{FF2B5EF4-FFF2-40B4-BE49-F238E27FC236}">
                    <a16:creationId xmlns:a16="http://schemas.microsoft.com/office/drawing/2014/main" id="{6D5C419B-4183-435B-A869-D5055A325C6D}"/>
                  </a:ext>
                </a:extLst>
              </p:cNvPr>
              <p:cNvSpPr txBox="1">
                <a:spLocks noChangeArrowheads="1"/>
              </p:cNvSpPr>
              <p:nvPr/>
            </p:nvSpPr>
            <p:spPr bwMode="auto">
              <a:xfrm>
                <a:off x="762000" y="1890505"/>
                <a:ext cx="7924800" cy="4590231"/>
              </a:xfrm>
              <a:prstGeom prst="rect">
                <a:avLst/>
              </a:prstGeom>
              <a:noFill/>
              <a:ln w="9525">
                <a:noFill/>
                <a:miter lim="800000"/>
                <a:headEnd/>
                <a:tailEnd/>
              </a:ln>
              <a:effectLst/>
            </p:spPr>
            <p:txBody>
              <a:bodyPr wrap="square">
                <a:spAutoFit/>
              </a:bodyPr>
              <a:lstStyle/>
              <a:p>
                <a:pPr>
                  <a:lnSpc>
                    <a:spcPct val="120000"/>
                  </a:lnSpc>
                </a:pPr>
                <a:r>
                  <a:rPr lang="en-US" sz="2000" dirty="0">
                    <a:latin typeface="Times New Roman" pitchFamily="18" charset="0"/>
                    <a:cs typeface="Times New Roman" pitchFamily="18" charset="0"/>
                  </a:rPr>
                  <a:t>For harmonic force excitation: </a:t>
                </a:r>
                <a14:m>
                  <m:oMath xmlns:m="http://schemas.openxmlformats.org/officeDocument/2006/math">
                    <m:r>
                      <a:rPr lang="en-AU" sz="2000" i="1" smtClean="0">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𝑘𝑥</m:t>
                    </m:r>
                    <m:r>
                      <a:rPr lang="en-AU" sz="2000" i="1">
                        <a:solidFill>
                          <a:srgbClr val="000000"/>
                        </a:solidFill>
                        <a:latin typeface="Cambria Math" panose="02040503050406030204" pitchFamily="18" charset="0"/>
                      </a:rPr>
                      <m:t>=</m:t>
                    </m:r>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0</m:t>
                        </m:r>
                      </m:sub>
                    </m:sSub>
                    <m:func>
                      <m:funcPr>
                        <m:ctrlPr>
                          <a:rPr lang="en-AU" sz="2000" i="1">
                            <a:solidFill>
                              <a:srgbClr val="000000"/>
                            </a:solidFill>
                            <a:latin typeface="Cambria Math" panose="02040503050406030204" pitchFamily="18" charset="0"/>
                          </a:rPr>
                        </m:ctrlPr>
                      </m:funcPr>
                      <m:fName>
                        <m:r>
                          <m:rPr>
                            <m:sty m:val="p"/>
                          </m:rPr>
                          <a:rPr lang="en-AU" sz="2000" i="0">
                            <a:solidFill>
                              <a:srgbClr val="000000"/>
                            </a:solidFill>
                            <a:latin typeface="Cambria Math" panose="02040503050406030204" pitchFamily="18" charset="0"/>
                          </a:rPr>
                          <m:t>sin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oMath>
                </a14:m>
                <a:endParaRPr lang="en-AU" sz="2000" dirty="0"/>
              </a:p>
              <a:p>
                <a:pPr marL="342900" indent="-342900">
                  <a:lnSpc>
                    <a:spcPct val="120000"/>
                  </a:lnSpc>
                  <a:buFont typeface="Wingdings" panose="05000000000000000000" pitchFamily="2" charset="2"/>
                  <a:buChar char="v"/>
                </a:pPr>
                <a:r>
                  <a:rPr lang="en-US" sz="2000" dirty="0">
                    <a:latin typeface="Times New Roman" pitchFamily="18" charset="0"/>
                    <a:cs typeface="Times New Roman" pitchFamily="18" charset="0"/>
                  </a:rPr>
                  <a:t>Steady state response is  </a:t>
                </a:r>
                <a14:m>
                  <m:oMath xmlns:m="http://schemas.openxmlformats.org/officeDocument/2006/math">
                    <m:r>
                      <a:rPr lang="en-AU" sz="2000" b="0" i="1" smtClean="0">
                        <a:solidFill>
                          <a:srgbClr val="000000"/>
                        </a:solidFill>
                        <a:latin typeface="Cambria Math" panose="02040503050406030204" pitchFamily="18" charset="0"/>
                      </a:rPr>
                      <m:t>𝑥</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𝑡</m:t>
                    </m:r>
                    <m:r>
                      <a:rPr lang="en-AU" sz="2000" b="0" i="1" smtClean="0">
                        <a:solidFill>
                          <a:srgbClr val="000000"/>
                        </a:solidFill>
                        <a:latin typeface="Cambria Math" panose="02040503050406030204" pitchFamily="18" charset="0"/>
                      </a:rPr>
                      <m:t>)=</m:t>
                    </m:r>
                    <m:r>
                      <a:rPr lang="en-AU" sz="2000" i="1" smtClean="0">
                        <a:solidFill>
                          <a:srgbClr val="000000"/>
                        </a:solidFill>
                        <a:latin typeface="Cambria Math" panose="02040503050406030204" pitchFamily="18" charset="0"/>
                      </a:rPr>
                      <m:t>𝑋</m:t>
                    </m:r>
                    <m:func>
                      <m:funcPr>
                        <m:ctrlPr>
                          <a:rPr lang="en-AU" sz="2000" i="1">
                            <a:solidFill>
                              <a:srgbClr val="000000"/>
                            </a:solidFill>
                            <a:latin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rPr>
                          <m:t>sin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oMath>
                </a14:m>
                <a:endParaRPr lang="en-AU" sz="2000" dirty="0">
                  <a:latin typeface="Times New Roman" panose="02020603050405020304" pitchFamily="18" charset="0"/>
                  <a:cs typeface="Times New Roman" panose="02020603050405020304" pitchFamily="18" charset="0"/>
                </a:endParaRPr>
              </a:p>
              <a:p>
                <a:pPr>
                  <a:lnSpc>
                    <a:spcPct val="120000"/>
                  </a:lnSpc>
                </a:pPr>
                <a:r>
                  <a:rPr lang="en-AU" sz="2000" dirty="0">
                    <a:latin typeface="Times New Roman" panose="02020603050405020304" pitchFamily="18" charset="0"/>
                    <a:cs typeface="Times New Roman" panose="02020603050405020304" pitchFamily="18" charset="0"/>
                  </a:rPr>
                  <a:t>where </a:t>
                </a:r>
                <a14:m>
                  <m:oMath xmlns:m="http://schemas.openxmlformats.org/officeDocument/2006/math">
                    <m:r>
                      <a:rPr lang="en-AU" sz="2000" i="1" smtClean="0">
                        <a:solidFill>
                          <a:srgbClr val="000000"/>
                        </a:solidFill>
                        <a:latin typeface="Cambria Math" panose="02040503050406030204" pitchFamily="18" charset="0"/>
                      </a:rPr>
                      <m:t>𝑋</m:t>
                    </m:r>
                    <m:r>
                      <a:rPr lang="en-AU" sz="2000" i="1">
                        <a:solidFill>
                          <a:srgbClr val="000000"/>
                        </a:solidFill>
                        <a:latin typeface="Cambria Math" panose="02040503050406030204" pitchFamily="18" charset="0"/>
                        <a:ea typeface="Cambria Math" panose="02040503050406030204" pitchFamily="18" charset="0"/>
                      </a:rPr>
                      <m:t>=</m:t>
                    </m:r>
                    <m:f>
                      <m:fPr>
                        <m:ctrlPr>
                          <a:rPr lang="en-AU" sz="2000" i="1">
                            <a:solidFill>
                              <a:srgbClr val="000000"/>
                            </a:solidFill>
                            <a:latin typeface="Cambria Math" panose="02040503050406030204" pitchFamily="18" charset="0"/>
                          </a:rPr>
                        </m:ctrlPr>
                      </m:fPr>
                      <m:num>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0</m:t>
                            </m:r>
                          </m:sub>
                        </m:sSub>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oMath>
                </a14:m>
                <a:r>
                  <a:rPr lang="en-AU" sz="2000" dirty="0">
                    <a:latin typeface="Times New Roman" panose="02020603050405020304" pitchFamily="18" charset="0"/>
                    <a:cs typeface="Times New Roman" panose="02020603050405020304" pitchFamily="18"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𝜃</m:t>
                    </m:r>
                    <m:r>
                      <a:rPr lang="en-AU" sz="2000" b="0" i="1" smtClean="0">
                        <a:latin typeface="Cambria Math" panose="02040503050406030204" pitchFamily="18" charset="0"/>
                        <a:ea typeface="Cambria Math" panose="02040503050406030204" pitchFamily="18" charset="0"/>
                        <a:cs typeface="Times New Roman" pitchFamily="18" charset="0"/>
                      </a:rPr>
                      <m:t>=</m:t>
                    </m:r>
                    <m:func>
                      <m:funcPr>
                        <m:ctrlPr>
                          <a:rPr lang="en-AU" sz="2000" i="1">
                            <a:latin typeface="Cambria Math" panose="02040503050406030204" pitchFamily="18" charset="0"/>
                            <a:ea typeface="Cambria Math" panose="02040503050406030204" pitchFamily="18" charset="0"/>
                            <a:cs typeface="Times New Roman" pitchFamily="18" charset="0"/>
                          </a:rPr>
                        </m:ctrlPr>
                      </m:funcPr>
                      <m:fName>
                        <m:sSup>
                          <m:sSupPr>
                            <m:ctrlPr>
                              <a:rPr lang="en-AU" sz="2000" i="1">
                                <a:latin typeface="Cambria Math" panose="02040503050406030204" pitchFamily="18" charset="0"/>
                                <a:ea typeface="Cambria Math" panose="02040503050406030204" pitchFamily="18" charset="0"/>
                                <a:cs typeface="Times New Roman" pitchFamily="18" charset="0"/>
                              </a:rPr>
                            </m:ctrlPr>
                          </m:sSupPr>
                          <m:e>
                            <m:r>
                              <m:rPr>
                                <m:sty m:val="p"/>
                              </m:rPr>
                              <a:rPr lang="en-AU" sz="2000">
                                <a:latin typeface="Cambria Math" panose="02040503050406030204" pitchFamily="18" charset="0"/>
                                <a:ea typeface="Cambria Math" panose="02040503050406030204" pitchFamily="18" charset="0"/>
                                <a:cs typeface="Times New Roman" pitchFamily="18" charset="0"/>
                              </a:rPr>
                              <m:t>tan</m:t>
                            </m:r>
                          </m:e>
                          <m:sup>
                            <m:r>
                              <a:rPr lang="en-AU" sz="2000" i="1">
                                <a:latin typeface="Cambria Math" panose="02040503050406030204" pitchFamily="18" charset="0"/>
                                <a:ea typeface="Cambria Math" panose="02040503050406030204" pitchFamily="18" charset="0"/>
                                <a:cs typeface="Times New Roman" pitchFamily="18" charset="0"/>
                              </a:rPr>
                              <m:t>−1</m:t>
                            </m:r>
                          </m:sup>
                        </m:sSup>
                      </m:fName>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e>
                            </m:d>
                          </m:den>
                        </m:f>
                      </m:e>
                    </m:func>
                  </m:oMath>
                </a14:m>
                <a:endParaRPr lang="en-AU" sz="2000" dirty="0">
                  <a:latin typeface="Times New Roman" panose="02020603050405020304" pitchFamily="18" charset="0"/>
                  <a:cs typeface="Times New Roman" panose="02020603050405020304" pitchFamily="18" charset="0"/>
                </a:endParaRPr>
              </a:p>
              <a:p>
                <a:pPr>
                  <a:lnSpc>
                    <a:spcPct val="120000"/>
                  </a:lnSpc>
                </a:pPr>
                <a:endParaRPr lang="en-US" sz="2000" dirty="0">
                  <a:latin typeface="Times New Roman" pitchFamily="18" charset="0"/>
                  <a:cs typeface="Times New Roman" pitchFamily="18" charset="0"/>
                </a:endParaRPr>
              </a:p>
              <a:p>
                <a:pPr>
                  <a:lnSpc>
                    <a:spcPct val="120000"/>
                  </a:lnSpc>
                </a:pPr>
                <a:r>
                  <a:rPr lang="en-US" sz="2000" dirty="0">
                    <a:latin typeface="Times New Roman" pitchFamily="18" charset="0"/>
                    <a:cs typeface="Times New Roman" pitchFamily="18" charset="0"/>
                  </a:rPr>
                  <a:t>For base excitation: </a:t>
                </a:r>
                <a14:m>
                  <m:oMath xmlns:m="http://schemas.openxmlformats.org/officeDocument/2006/math">
                    <m:r>
                      <a:rPr lang="en-AU" sz="2000" i="1" smtClean="0">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𝑘𝑥</m:t>
                    </m:r>
                    <m:r>
                      <a:rPr lang="en-AU" sz="2000" i="1">
                        <a:solidFill>
                          <a:srgbClr val="000000"/>
                        </a:solidFill>
                        <a:latin typeface="Cambria Math" panose="02040503050406030204" pitchFamily="18" charset="0"/>
                      </a:rPr>
                      <m:t>=</m:t>
                    </m:r>
                    <m:sSub>
                      <m:sSubPr>
                        <m:ctrlPr>
                          <a:rPr lang="en-AU" sz="2000" i="1">
                            <a:solidFill>
                              <a:srgbClr val="000000"/>
                            </a:solidFill>
                            <a:latin typeface="Cambria Math" panose="02040503050406030204" pitchFamily="18" charset="0"/>
                          </a:rPr>
                        </m:ctrlPr>
                      </m:sSubPr>
                      <m:e>
                        <m:r>
                          <a:rPr lang="en-AU" sz="2000" b="0" i="1" smtClean="0">
                            <a:solidFill>
                              <a:srgbClr val="000000"/>
                            </a:solidFill>
                            <a:latin typeface="Cambria Math" panose="02040503050406030204" pitchFamily="18" charset="0"/>
                          </a:rPr>
                          <m:t>𝑌</m:t>
                        </m:r>
                      </m:e>
                      <m:sub>
                        <m:r>
                          <a:rPr lang="en-AU" sz="2000" i="1">
                            <a:solidFill>
                              <a:srgbClr val="000000"/>
                            </a:solidFill>
                            <a:latin typeface="Cambria Math" panose="02040503050406030204" pitchFamily="18" charset="0"/>
                          </a:rPr>
                          <m:t>0</m:t>
                        </m:r>
                      </m:sub>
                    </m:sSub>
                    <m:func>
                      <m:funcPr>
                        <m:ctrlPr>
                          <a:rPr lang="en-AU" sz="2000" i="1">
                            <a:solidFill>
                              <a:srgbClr val="000000"/>
                            </a:solidFill>
                            <a:latin typeface="Cambria Math" panose="02040503050406030204" pitchFamily="18" charset="0"/>
                          </a:rPr>
                        </m:ctrlPr>
                      </m:funcPr>
                      <m:fName>
                        <m:r>
                          <m:rPr>
                            <m:sty m:val="p"/>
                          </m:rPr>
                          <a:rPr lang="en-AU" sz="2000" i="0">
                            <a:solidFill>
                              <a:srgbClr val="000000"/>
                            </a:solidFill>
                            <a:latin typeface="Cambria Math" panose="02040503050406030204" pitchFamily="18" charset="0"/>
                          </a:rPr>
                          <m:t>sin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ea typeface="Cambria Math" panose="02040503050406030204" pitchFamily="18" charset="0"/>
                      </a:rPr>
                      <m:t>𝛼</m:t>
                    </m:r>
                    <m:r>
                      <a:rPr lang="en-AU" sz="2000" i="1">
                        <a:solidFill>
                          <a:srgbClr val="000000"/>
                        </a:solidFill>
                        <a:latin typeface="Cambria Math" panose="02040503050406030204" pitchFamily="18" charset="0"/>
                      </a:rPr>
                      <m:t>)</m:t>
                    </m:r>
                  </m:oMath>
                </a14:m>
                <a:endParaRPr lang="en-AU" sz="2000" dirty="0"/>
              </a:p>
              <a:p>
                <a:pPr marL="342900" indent="-342900">
                  <a:lnSpc>
                    <a:spcPct val="120000"/>
                  </a:lnSpc>
                  <a:buFont typeface="Wingdings" panose="05000000000000000000" pitchFamily="2" charset="2"/>
                  <a:buChar char="v"/>
                </a:pPr>
                <a:r>
                  <a:rPr lang="en-US" sz="2000" dirty="0">
                    <a:latin typeface="Times New Roman" pitchFamily="18" charset="0"/>
                    <a:cs typeface="Times New Roman" pitchFamily="18" charset="0"/>
                  </a:rPr>
                  <a:t>Steady state response is  </a:t>
                </a:r>
                <a14:m>
                  <m:oMath xmlns:m="http://schemas.openxmlformats.org/officeDocument/2006/math">
                    <m:r>
                      <a:rPr lang="en-AU" sz="2000" b="0" i="1" smtClean="0">
                        <a:solidFill>
                          <a:srgbClr val="000000"/>
                        </a:solidFill>
                        <a:latin typeface="Cambria Math" panose="02040503050406030204" pitchFamily="18" charset="0"/>
                      </a:rPr>
                      <m:t>𝑥</m:t>
                    </m:r>
                    <m:d>
                      <m:dPr>
                        <m:ctrlPr>
                          <a:rPr lang="en-AU" sz="2000" b="0" i="1" smtClean="0">
                            <a:solidFill>
                              <a:srgbClr val="000000"/>
                            </a:solidFill>
                            <a:latin typeface="Cambria Math" panose="02040503050406030204" pitchFamily="18" charset="0"/>
                          </a:rPr>
                        </m:ctrlPr>
                      </m:dPr>
                      <m:e>
                        <m:r>
                          <a:rPr lang="en-AU" sz="2000" b="0" i="1" smtClean="0">
                            <a:solidFill>
                              <a:srgbClr val="000000"/>
                            </a:solidFill>
                            <a:latin typeface="Cambria Math" panose="02040503050406030204" pitchFamily="18" charset="0"/>
                          </a:rPr>
                          <m:t>𝑡</m:t>
                        </m:r>
                      </m:e>
                    </m:d>
                    <m:r>
                      <a:rPr lang="en-AU" sz="2000" b="0" i="1" smtClean="0">
                        <a:solidFill>
                          <a:srgbClr val="000000"/>
                        </a:solidFill>
                        <a:latin typeface="Cambria Math" panose="02040503050406030204" pitchFamily="18" charset="0"/>
                      </a:rPr>
                      <m:t>=</m:t>
                    </m:r>
                    <m:r>
                      <a:rPr lang="en-AU" sz="2000" i="1" smtClean="0">
                        <a:solidFill>
                          <a:srgbClr val="000000"/>
                        </a:solidFill>
                        <a:latin typeface="Cambria Math" panose="02040503050406030204" pitchFamily="18" charset="0"/>
                      </a:rPr>
                      <m:t>𝑋</m:t>
                    </m:r>
                    <m:func>
                      <m:funcPr>
                        <m:ctrlPr>
                          <a:rPr lang="en-AU" sz="2000" i="1">
                            <a:solidFill>
                              <a:srgbClr val="000000"/>
                            </a:solidFill>
                            <a:latin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rPr>
                          <m:t>sin</m:t>
                        </m:r>
                        <m:r>
                          <a:rPr lang="en-AU" sz="2000" b="0" i="0" smtClean="0">
                            <a:solidFill>
                              <a:srgbClr val="000000"/>
                            </a:solidFill>
                            <a:latin typeface="Cambria Math" panose="02040503050406030204" pitchFamily="18" charset="0"/>
                          </a:rPr>
                          <m:t> </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ea typeface="Cambria Math" panose="02040503050406030204" pitchFamily="18" charset="0"/>
                      </a:rPr>
                      <m:t>𝛼</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oMath>
                </a14:m>
                <a:endParaRPr lang="en-AU" sz="2000" dirty="0">
                  <a:latin typeface="Times New Roman" panose="02020603050405020304" pitchFamily="18" charset="0"/>
                  <a:cs typeface="Times New Roman" panose="02020603050405020304" pitchFamily="18" charset="0"/>
                </a:endParaRPr>
              </a:p>
              <a:p>
                <a:pPr>
                  <a:lnSpc>
                    <a:spcPct val="120000"/>
                  </a:lnSpc>
                </a:pPr>
                <a:r>
                  <a:rPr lang="en-AU" sz="2000" dirty="0">
                    <a:latin typeface="Times New Roman" panose="02020603050405020304" pitchFamily="18" charset="0"/>
                    <a:cs typeface="Times New Roman" panose="02020603050405020304" pitchFamily="18" charset="0"/>
                  </a:rPr>
                  <a:t>where </a:t>
                </a:r>
                <a14:m>
                  <m:oMath xmlns:m="http://schemas.openxmlformats.org/officeDocument/2006/math">
                    <m:r>
                      <a:rPr lang="en-AU" sz="2000" i="1" smtClean="0">
                        <a:solidFill>
                          <a:srgbClr val="000000"/>
                        </a:solidFill>
                        <a:latin typeface="Cambria Math" panose="02040503050406030204" pitchFamily="18" charset="0"/>
                      </a:rPr>
                      <m:t>𝑋</m:t>
                    </m:r>
                    <m:r>
                      <a:rPr lang="en-AU" sz="2000" i="1">
                        <a:solidFill>
                          <a:srgbClr val="000000"/>
                        </a:solidFill>
                        <a:latin typeface="Cambria Math" panose="02040503050406030204" pitchFamily="18" charset="0"/>
                        <a:ea typeface="Cambria Math" panose="02040503050406030204" pitchFamily="18" charset="0"/>
                      </a:rPr>
                      <m:t>=</m:t>
                    </m:r>
                    <m:f>
                      <m:fPr>
                        <m:ctrlPr>
                          <a:rPr lang="en-AU" sz="2000" i="1">
                            <a:solidFill>
                              <a:srgbClr val="000000"/>
                            </a:solidFill>
                            <a:latin typeface="Cambria Math" panose="02040503050406030204" pitchFamily="18" charset="0"/>
                          </a:rPr>
                        </m:ctrlPr>
                      </m:fPr>
                      <m:num>
                        <m:sSub>
                          <m:sSubPr>
                            <m:ctrlPr>
                              <a:rPr lang="en-AU" sz="2000" i="1" smtClean="0">
                                <a:solidFill>
                                  <a:srgbClr val="000000"/>
                                </a:solidFill>
                                <a:latin typeface="Cambria Math" panose="02040503050406030204" pitchFamily="18" charset="0"/>
                              </a:rPr>
                            </m:ctrlPr>
                          </m:sSubPr>
                          <m:e>
                            <m:r>
                              <a:rPr lang="en-AU" sz="2000" b="0" i="1" smtClean="0">
                                <a:solidFill>
                                  <a:srgbClr val="000000"/>
                                </a:solidFill>
                                <a:latin typeface="Cambria Math" panose="02040503050406030204" pitchFamily="18" charset="0"/>
                              </a:rPr>
                              <m:t>𝑌</m:t>
                            </m:r>
                          </m:e>
                          <m:sub>
                            <m:r>
                              <a:rPr lang="en-AU" sz="2000" i="1">
                                <a:solidFill>
                                  <a:srgbClr val="000000"/>
                                </a:solidFill>
                                <a:latin typeface="Cambria Math" panose="02040503050406030204" pitchFamily="18" charset="0"/>
                              </a:rPr>
                              <m:t>0</m:t>
                            </m:r>
                          </m:sub>
                        </m:sSub>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r>
                      <a:rPr lang="en-AU" sz="2000" b="0" i="1" smtClean="0">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𝑌</m:t>
                        </m:r>
                        <m:rad>
                          <m:radPr>
                            <m:degHide m:val="on"/>
                            <m:ctrlPr>
                              <a:rPr lang="en-AU" sz="2000" i="1">
                                <a:solidFill>
                                  <a:srgbClr val="000000"/>
                                </a:solidFill>
                                <a:latin typeface="Cambria Math" panose="02040503050406030204" pitchFamily="18" charset="0"/>
                              </a:rPr>
                            </m:ctrlPr>
                          </m:radPr>
                          <m:deg/>
                          <m:e>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𝑘</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oMath>
                </a14:m>
                <a:r>
                  <a:rPr lang="en-AU" sz="2000" dirty="0">
                    <a:latin typeface="Times New Roman" panose="02020603050405020304" pitchFamily="18" charset="0"/>
                    <a:cs typeface="Times New Roman" panose="02020603050405020304" pitchFamily="18"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𝜃</m:t>
                    </m:r>
                    <m:r>
                      <a:rPr lang="en-AU" sz="2000" b="0" i="1" smtClean="0">
                        <a:latin typeface="Cambria Math" panose="02040503050406030204" pitchFamily="18" charset="0"/>
                        <a:ea typeface="Cambria Math" panose="02040503050406030204" pitchFamily="18" charset="0"/>
                        <a:cs typeface="Times New Roman" pitchFamily="18" charset="0"/>
                      </a:rPr>
                      <m:t>=</m:t>
                    </m:r>
                    <m:func>
                      <m:funcPr>
                        <m:ctrlPr>
                          <a:rPr lang="en-AU" sz="2000" i="1">
                            <a:latin typeface="Cambria Math" panose="02040503050406030204" pitchFamily="18" charset="0"/>
                            <a:ea typeface="Cambria Math" panose="02040503050406030204" pitchFamily="18" charset="0"/>
                            <a:cs typeface="Times New Roman" pitchFamily="18" charset="0"/>
                          </a:rPr>
                        </m:ctrlPr>
                      </m:funcPr>
                      <m:fName>
                        <m:sSup>
                          <m:sSupPr>
                            <m:ctrlPr>
                              <a:rPr lang="en-AU" sz="2000" i="1">
                                <a:latin typeface="Cambria Math" panose="02040503050406030204" pitchFamily="18" charset="0"/>
                                <a:ea typeface="Cambria Math" panose="02040503050406030204" pitchFamily="18" charset="0"/>
                                <a:cs typeface="Times New Roman" pitchFamily="18" charset="0"/>
                              </a:rPr>
                            </m:ctrlPr>
                          </m:sSupPr>
                          <m:e>
                            <m:r>
                              <m:rPr>
                                <m:sty m:val="p"/>
                              </m:rPr>
                              <a:rPr lang="en-AU" sz="2000">
                                <a:latin typeface="Cambria Math" panose="02040503050406030204" pitchFamily="18" charset="0"/>
                                <a:ea typeface="Cambria Math" panose="02040503050406030204" pitchFamily="18" charset="0"/>
                                <a:cs typeface="Times New Roman" pitchFamily="18" charset="0"/>
                              </a:rPr>
                              <m:t>tan</m:t>
                            </m:r>
                          </m:e>
                          <m:sup>
                            <m:r>
                              <a:rPr lang="en-AU" sz="2000" i="1">
                                <a:latin typeface="Cambria Math" panose="02040503050406030204" pitchFamily="18" charset="0"/>
                                <a:ea typeface="Cambria Math" panose="02040503050406030204" pitchFamily="18" charset="0"/>
                                <a:cs typeface="Times New Roman" pitchFamily="18" charset="0"/>
                              </a:rPr>
                              <m:t>−1</m:t>
                            </m:r>
                          </m:sup>
                        </m:sSup>
                      </m:fName>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e>
                            </m:d>
                          </m:den>
                        </m:f>
                      </m:e>
                    </m:func>
                  </m:oMath>
                </a14:m>
                <a:endParaRPr lang="en-US" sz="2000" dirty="0">
                  <a:latin typeface="Times New Roman" pitchFamily="18" charset="0"/>
                  <a:cs typeface="Times New Roman" pitchFamily="18" charset="0"/>
                </a:endParaRPr>
              </a:p>
              <a:p>
                <a:pPr marL="342900" indent="-342900">
                  <a:lnSpc>
                    <a:spcPct val="120000"/>
                  </a:lnSpc>
                  <a:buFont typeface="Wingdings" panose="05000000000000000000" pitchFamily="2" charset="2"/>
                  <a:buChar char="v"/>
                </a:pPr>
                <a:r>
                  <a:rPr lang="en-US" sz="2000" dirty="0">
                    <a:latin typeface="Times New Roman" pitchFamily="18" charset="0"/>
                    <a:cs typeface="Times New Roman" pitchFamily="18" charset="0"/>
                  </a:rPr>
                  <a:t>Displacement transmission ratio is defined as </a:t>
                </a:r>
              </a:p>
              <a:p>
                <a:pPr>
                  <a:lnSpc>
                    <a:spcPct val="120000"/>
                  </a:lnSpc>
                </a:pPr>
                <a14:m>
                  <m:oMathPara xmlns:m="http://schemas.openxmlformats.org/officeDocument/2006/math">
                    <m:oMathParaPr>
                      <m:jc m:val="centerGroup"/>
                    </m:oMathParaPr>
                    <m:oMath xmlns:m="http://schemas.openxmlformats.org/officeDocument/2006/math">
                      <m:f>
                        <m:fPr>
                          <m:ctrlPr>
                            <a:rPr lang="en-AU" sz="2000" b="0" i="1" smtClean="0">
                              <a:solidFill>
                                <a:srgbClr val="000000"/>
                              </a:solidFill>
                              <a:latin typeface="Cambria Math" panose="02040503050406030204" pitchFamily="18" charset="0"/>
                            </a:rPr>
                          </m:ctrlPr>
                        </m:fPr>
                        <m:num>
                          <m:r>
                            <a:rPr lang="en-AU" sz="2000" b="0" i="1" smtClean="0">
                              <a:solidFill>
                                <a:srgbClr val="000000"/>
                              </a:solidFill>
                              <a:latin typeface="Cambria Math" panose="02040503050406030204" pitchFamily="18" charset="0"/>
                            </a:rPr>
                            <m:t>𝑋</m:t>
                          </m:r>
                        </m:num>
                        <m:den>
                          <m:r>
                            <a:rPr lang="en-AU" sz="2000" b="0" i="1" smtClean="0">
                              <a:solidFill>
                                <a:srgbClr val="000000"/>
                              </a:solidFill>
                              <a:latin typeface="Cambria Math" panose="02040503050406030204" pitchFamily="18" charset="0"/>
                            </a:rPr>
                            <m:t>𝑌</m:t>
                          </m:r>
                        </m:den>
                      </m:f>
                      <m:r>
                        <a:rPr lang="en-AU" sz="2000" b="0" i="1" smtClean="0">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ad>
                            <m:radPr>
                              <m:degHide m:val="on"/>
                              <m:ctrlPr>
                                <a:rPr lang="en-AU" sz="2000" i="1">
                                  <a:solidFill>
                                    <a:srgbClr val="000000"/>
                                  </a:solidFill>
                                  <a:latin typeface="Cambria Math" panose="02040503050406030204" pitchFamily="18" charset="0"/>
                                </a:rPr>
                              </m:ctrlPr>
                            </m:radPr>
                            <m:deg/>
                            <m:e>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𝑘</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r>
                        <a:rPr lang="en-AU" sz="2000" b="0" i="1" smtClean="0">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num>
                                <m:den>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e>
                          </m:d>
                        </m:e>
                        <m:sup>
                          <m:r>
                            <a:rPr lang="en-AU" sz="2000" i="1">
                              <a:solidFill>
                                <a:srgbClr val="000000"/>
                              </a:solidFill>
                              <a:latin typeface="Cambria Math" panose="02040503050406030204" pitchFamily="18" charset="0"/>
                            </a:rPr>
                            <m:t>1/2</m:t>
                          </m:r>
                        </m:sup>
                      </m:sSup>
                    </m:oMath>
                  </m:oMathPara>
                </a14:m>
                <a:endParaRPr lang="en-US" sz="2000" dirty="0">
                  <a:latin typeface="Times New Roman" pitchFamily="18" charset="0"/>
                  <a:cs typeface="Times New Roman" pitchFamily="18" charset="0"/>
                </a:endParaRPr>
              </a:p>
            </p:txBody>
          </p:sp>
        </mc:Choice>
        <mc:Fallback xmlns="">
          <p:sp>
            <p:nvSpPr>
              <p:cNvPr id="8" name="Text Box 44">
                <a:extLst>
                  <a:ext uri="{FF2B5EF4-FFF2-40B4-BE49-F238E27FC236}">
                    <a16:creationId xmlns:a16="http://schemas.microsoft.com/office/drawing/2014/main" id="{6D5C419B-4183-435B-A869-D5055A325C6D}"/>
                  </a:ext>
                </a:extLst>
              </p:cNvPr>
              <p:cNvSpPr txBox="1">
                <a:spLocks noRot="1" noChangeAspect="1" noMove="1" noResize="1" noEditPoints="1" noAdjustHandles="1" noChangeArrowheads="1" noChangeShapeType="1" noTextEdit="1"/>
              </p:cNvSpPr>
              <p:nvPr/>
            </p:nvSpPr>
            <p:spPr bwMode="auto">
              <a:xfrm>
                <a:off x="762000" y="1890505"/>
                <a:ext cx="7924800" cy="4590231"/>
              </a:xfrm>
              <a:prstGeom prst="rect">
                <a:avLst/>
              </a:prstGeom>
              <a:blipFill>
                <a:blip r:embed="rId2"/>
                <a:stretch>
                  <a:fillRect l="-769"/>
                </a:stretch>
              </a:blipFill>
              <a:ln w="9525">
                <a:noFill/>
                <a:miter lim="800000"/>
                <a:headEnd/>
                <a:tailEnd/>
              </a:ln>
              <a:effectLst/>
            </p:spPr>
            <p:txBody>
              <a:bodyPr/>
              <a:lstStyle/>
              <a:p>
                <a:r>
                  <a:rPr lang="en-AU">
                    <a:noFill/>
                  </a:rPr>
                  <a:t> </a:t>
                </a:r>
              </a:p>
            </p:txBody>
          </p:sp>
        </mc:Fallback>
      </mc:AlternateContent>
    </p:spTree>
    <p:extLst>
      <p:ext uri="{BB962C8B-B14F-4D97-AF65-F5344CB8AC3E}">
        <p14:creationId xmlns:p14="http://schemas.microsoft.com/office/powerpoint/2010/main" val="3774663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8D03-9286-49B3-91CC-7593F9D4D386}"/>
              </a:ext>
            </a:extLst>
          </p:cNvPr>
          <p:cNvSpPr>
            <a:spLocks noGrp="1"/>
          </p:cNvSpPr>
          <p:nvPr>
            <p:ph type="title"/>
          </p:nvPr>
        </p:nvSpPr>
        <p:spPr/>
        <p:txBody>
          <a:bodyPr/>
          <a:lstStyle/>
          <a:p>
            <a:pPr algn="ctr"/>
            <a:r>
              <a:rPr lang="en-AU" dirty="0"/>
              <a:t>Example 1</a:t>
            </a:r>
          </a:p>
        </p:txBody>
      </p:sp>
      <p:sp>
        <p:nvSpPr>
          <p:cNvPr id="4" name="Text Box 4">
            <a:extLst>
              <a:ext uri="{FF2B5EF4-FFF2-40B4-BE49-F238E27FC236}">
                <a16:creationId xmlns:a16="http://schemas.microsoft.com/office/drawing/2014/main" id="{F27858D2-8A7C-49E8-AD74-9985978A94C2}"/>
              </a:ext>
            </a:extLst>
          </p:cNvPr>
          <p:cNvSpPr txBox="1">
            <a:spLocks noChangeArrowheads="1"/>
          </p:cNvSpPr>
          <p:nvPr/>
        </p:nvSpPr>
        <p:spPr bwMode="auto">
          <a:xfrm>
            <a:off x="495300" y="1981200"/>
            <a:ext cx="8153400" cy="1938992"/>
          </a:xfrm>
          <a:prstGeom prst="rect">
            <a:avLst/>
          </a:prstGeom>
          <a:noFill/>
          <a:ln w="9525">
            <a:noFill/>
            <a:miter lim="800000"/>
            <a:headEnd/>
            <a:tailEnd/>
          </a:ln>
          <a:effectLst/>
        </p:spPr>
        <p:txBody>
          <a:bodyPr wrap="square">
            <a:spAutoFit/>
          </a:bodyPr>
          <a:lstStyle/>
          <a:p>
            <a:pPr>
              <a:spcBef>
                <a:spcPct val="50000"/>
              </a:spcBef>
            </a:pPr>
            <a:r>
              <a:rPr lang="en-US" sz="2000" b="0" dirty="0">
                <a:latin typeface="Times New Roman" pitchFamily="18" charset="0"/>
                <a:cs typeface="Times New Roman" pitchFamily="18" charset="0"/>
              </a:rPr>
              <a:t>The figure below shows a simple model of a motor vehicle that can vibrate in the vertical direction while traveling over a rough road. The vehicle has a mass of 1200 kg. The suspension system has a spring constant of 400 kN/m and a damping ratio of </a:t>
            </a:r>
            <a:r>
              <a:rPr lang="el-GR" sz="2000" b="0" dirty="0">
                <a:latin typeface="Times New Roman" pitchFamily="18" charset="0"/>
                <a:cs typeface="Times New Roman" pitchFamily="18" charset="0"/>
              </a:rPr>
              <a:t>ζ</a:t>
            </a:r>
            <a:r>
              <a:rPr lang="en-US" sz="2000" b="0" dirty="0">
                <a:latin typeface="Times New Roman" pitchFamily="18" charset="0"/>
                <a:cs typeface="Times New Roman" pitchFamily="18" charset="0"/>
              </a:rPr>
              <a:t> = 0.5. If the vehicle speed is 20 km/hr, determine the displacement amplitude of the vehicle. The road surface varies sinusoidally with an amplitude of </a:t>
            </a:r>
            <a:r>
              <a:rPr lang="en-US" sz="2000" b="0" i="1" dirty="0">
                <a:latin typeface="Times New Roman" pitchFamily="18" charset="0"/>
                <a:cs typeface="Times New Roman" pitchFamily="18" charset="0"/>
              </a:rPr>
              <a:t>Y</a:t>
            </a:r>
            <a:r>
              <a:rPr lang="en-US" sz="2000" b="0" dirty="0">
                <a:latin typeface="Times New Roman" pitchFamily="18" charset="0"/>
                <a:cs typeface="Times New Roman" pitchFamily="18" charset="0"/>
              </a:rPr>
              <a:t> = 0.05m and a wavelength of 6m.</a:t>
            </a:r>
            <a:endParaRPr lang="el-GR" sz="2000" b="0" dirty="0">
              <a:latin typeface="Times New Roman" pitchFamily="18" charset="0"/>
              <a:cs typeface="Times New Roman" pitchFamily="18" charset="0"/>
            </a:endParaRPr>
          </a:p>
        </p:txBody>
      </p:sp>
      <p:pic>
        <p:nvPicPr>
          <p:cNvPr id="6" name="Picture 6" descr="fig3">
            <a:extLst>
              <a:ext uri="{FF2B5EF4-FFF2-40B4-BE49-F238E27FC236}">
                <a16:creationId xmlns:a16="http://schemas.microsoft.com/office/drawing/2014/main" id="{3D2E8C27-831B-49F8-AC9A-9F3CC49BCE1F}"/>
              </a:ext>
            </a:extLst>
          </p:cNvPr>
          <p:cNvPicPr>
            <a:picLocks noChangeAspect="1" noChangeArrowheads="1"/>
          </p:cNvPicPr>
          <p:nvPr/>
        </p:nvPicPr>
        <p:blipFill>
          <a:blip r:embed="rId2" cstate="print">
            <a:clrChange>
              <a:clrFrom>
                <a:srgbClr val="FFFFFF"/>
              </a:clrFrom>
              <a:clrTo>
                <a:srgbClr val="FFFFFF">
                  <a:alpha val="0"/>
                </a:srgbClr>
              </a:clrTo>
            </a:clrChange>
          </a:blip>
          <a:srcRect b="47906"/>
          <a:stretch>
            <a:fillRect/>
          </a:stretch>
        </p:blipFill>
        <p:spPr bwMode="auto">
          <a:xfrm>
            <a:off x="457200" y="4191000"/>
            <a:ext cx="4533727" cy="2453801"/>
          </a:xfrm>
          <a:prstGeom prst="rect">
            <a:avLst/>
          </a:prstGeom>
          <a:noFill/>
        </p:spPr>
      </p:pic>
      <p:pic>
        <p:nvPicPr>
          <p:cNvPr id="8" name="Picture 7" descr="fig3">
            <a:extLst>
              <a:ext uri="{FF2B5EF4-FFF2-40B4-BE49-F238E27FC236}">
                <a16:creationId xmlns:a16="http://schemas.microsoft.com/office/drawing/2014/main" id="{230AFF35-3EB9-4C07-9400-7F0AADF56A63}"/>
              </a:ext>
            </a:extLst>
          </p:cNvPr>
          <p:cNvPicPr>
            <a:picLocks noChangeAspect="1" noChangeArrowheads="1"/>
          </p:cNvPicPr>
          <p:nvPr/>
        </p:nvPicPr>
        <p:blipFill>
          <a:blip r:embed="rId2" cstate="print">
            <a:clrChange>
              <a:clrFrom>
                <a:srgbClr val="FFFFFF"/>
              </a:clrFrom>
              <a:clrTo>
                <a:srgbClr val="FFFFFF">
                  <a:alpha val="0"/>
                </a:srgbClr>
              </a:clrTo>
            </a:clrChange>
          </a:blip>
          <a:srcRect t="52094"/>
          <a:stretch>
            <a:fillRect/>
          </a:stretch>
        </p:blipFill>
        <p:spPr bwMode="auto">
          <a:xfrm>
            <a:off x="4323725" y="4265613"/>
            <a:ext cx="4439275" cy="2209800"/>
          </a:xfrm>
          <a:prstGeom prst="rect">
            <a:avLst/>
          </a:prstGeom>
          <a:noFill/>
        </p:spPr>
      </p:pic>
    </p:spTree>
    <p:extLst>
      <p:ext uri="{BB962C8B-B14F-4D97-AF65-F5344CB8AC3E}">
        <p14:creationId xmlns:p14="http://schemas.microsoft.com/office/powerpoint/2010/main" val="3117949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B2CFE-00E4-49AE-B38A-0F65E68AFEE6}"/>
              </a:ext>
            </a:extLst>
          </p:cNvPr>
          <p:cNvSpPr>
            <a:spLocks noGrp="1"/>
          </p:cNvSpPr>
          <p:nvPr>
            <p:ph type="title"/>
          </p:nvPr>
        </p:nvSpPr>
        <p:spPr/>
        <p:txBody>
          <a:bodyPr/>
          <a:lstStyle/>
          <a:p>
            <a:pPr algn="ctr"/>
            <a:r>
              <a:rPr lang="en-AU" dirty="0"/>
              <a:t>Example 1</a:t>
            </a:r>
          </a:p>
        </p:txBody>
      </p:sp>
      <mc:AlternateContent xmlns:mc="http://schemas.openxmlformats.org/markup-compatibility/2006" xmlns:a14="http://schemas.microsoft.com/office/drawing/2010/main">
        <mc:Choice Requires="a14">
          <p:sp>
            <p:nvSpPr>
              <p:cNvPr id="4" name="Text Box 5">
                <a:extLst>
                  <a:ext uri="{FF2B5EF4-FFF2-40B4-BE49-F238E27FC236}">
                    <a16:creationId xmlns:a16="http://schemas.microsoft.com/office/drawing/2014/main" id="{4A8D5FF9-4326-4AAC-81DD-E8FB776774F6}"/>
                  </a:ext>
                </a:extLst>
              </p:cNvPr>
              <p:cNvSpPr txBox="1">
                <a:spLocks noChangeArrowheads="1"/>
              </p:cNvSpPr>
              <p:nvPr/>
            </p:nvSpPr>
            <p:spPr bwMode="auto">
              <a:xfrm>
                <a:off x="457200" y="1828800"/>
                <a:ext cx="8229600" cy="4358629"/>
              </a:xfrm>
              <a:prstGeom prst="rect">
                <a:avLst/>
              </a:prstGeom>
              <a:noFill/>
              <a:ln w="9525">
                <a:noFill/>
                <a:miter lim="800000"/>
                <a:headEnd/>
                <a:tailEnd/>
              </a:ln>
              <a:effectLst/>
            </p:spPr>
            <p:txBody>
              <a:bodyPr wrap="square">
                <a:spAutoFit/>
              </a:bodyPr>
              <a:lstStyle/>
              <a:p>
                <a:pPr>
                  <a:spcBef>
                    <a:spcPts val="0"/>
                  </a:spcBef>
                </a:pPr>
                <a:r>
                  <a:rPr lang="en-US" sz="2000" b="0" dirty="0">
                    <a:latin typeface="Times New Roman" pitchFamily="18" charset="0"/>
                    <a:cs typeface="Times New Roman" pitchFamily="18" charset="0"/>
                  </a:rPr>
                  <a:t>Given </a:t>
                </a:r>
                <a14:m>
                  <m:oMath xmlns:m="http://schemas.openxmlformats.org/officeDocument/2006/math">
                    <m:r>
                      <a:rPr lang="en-AU" sz="2000" b="0" i="1" smtClean="0">
                        <a:latin typeface="Cambria Math" panose="02040503050406030204" pitchFamily="18" charset="0"/>
                        <a:cs typeface="Times New Roman" pitchFamily="18" charset="0"/>
                      </a:rPr>
                      <m:t>𝑚</m:t>
                    </m:r>
                    <m:r>
                      <a:rPr lang="en-AU" sz="2000" b="0" i="1" smtClean="0">
                        <a:latin typeface="Cambria Math" panose="02040503050406030204" pitchFamily="18" charset="0"/>
                        <a:cs typeface="Times New Roman" pitchFamily="18" charset="0"/>
                      </a:rPr>
                      <m:t>=1200</m:t>
                    </m:r>
                  </m:oMath>
                </a14:m>
                <a:r>
                  <a:rPr lang="en-US" sz="2000" b="0" dirty="0">
                    <a:latin typeface="Times New Roman" pitchFamily="18" charset="0"/>
                    <a:cs typeface="Times New Roman" pitchFamily="18" charset="0"/>
                  </a:rPr>
                  <a:t> kg and </a:t>
                </a:r>
                <a14:m>
                  <m:oMath xmlns:m="http://schemas.openxmlformats.org/officeDocument/2006/math">
                    <m:r>
                      <a:rPr lang="en-AU" sz="2000" b="0" i="1" smtClean="0">
                        <a:latin typeface="Cambria Math" panose="02040503050406030204" pitchFamily="18" charset="0"/>
                        <a:cs typeface="Times New Roman" pitchFamily="18" charset="0"/>
                      </a:rPr>
                      <m:t>𝑘</m:t>
                    </m:r>
                    <m:r>
                      <a:rPr lang="en-AU" sz="2000" b="0" i="1" smtClean="0">
                        <a:latin typeface="Cambria Math" panose="02040503050406030204" pitchFamily="18" charset="0"/>
                        <a:cs typeface="Times New Roman" pitchFamily="18" charset="0"/>
                      </a:rPr>
                      <m:t>=400</m:t>
                    </m:r>
                  </m:oMath>
                </a14:m>
                <a:r>
                  <a:rPr lang="en-US" sz="2000" b="0" dirty="0">
                    <a:latin typeface="Times New Roman" pitchFamily="18" charset="0"/>
                    <a:cs typeface="Times New Roman" pitchFamily="18" charset="0"/>
                  </a:rPr>
                  <a:t> kN/m. </a:t>
                </a:r>
              </a:p>
              <a:p>
                <a:pPr>
                  <a:spcBef>
                    <a:spcPts val="0"/>
                  </a:spcBef>
                </a:pPr>
                <a:r>
                  <a:rPr lang="en-US" sz="2000" dirty="0">
                    <a:latin typeface="Times New Roman" pitchFamily="18" charset="0"/>
                    <a:cs typeface="Times New Roman" pitchFamily="18" charset="0"/>
                  </a:rPr>
                  <a:t>Natural frequency is </a:t>
                </a:r>
                <a14:m>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smtClean="0">
                            <a:latin typeface="Cambria Math" panose="02040503050406030204" pitchFamily="18" charset="0"/>
                            <a:ea typeface="Cambria Math" panose="02040503050406030204" pitchFamily="18" charset="0"/>
                            <a:cs typeface="Times New Roman" pitchFamily="18" charset="0"/>
                          </a:rPr>
                          <m:t>𝜔</m:t>
                        </m:r>
                      </m:e>
                      <m:sub>
                        <m:r>
                          <a:rPr lang="en-AU" sz="2000" b="0" i="1" smtClean="0">
                            <a:latin typeface="Cambria Math" panose="02040503050406030204" pitchFamily="18" charset="0"/>
                            <a:cs typeface="Times New Roman" pitchFamily="18" charset="0"/>
                          </a:rPr>
                          <m:t>𝑛</m:t>
                        </m:r>
                      </m:sub>
                    </m:sSub>
                    <m:r>
                      <a:rPr lang="en-AU" sz="2000" b="0" i="1" smtClean="0">
                        <a:latin typeface="Cambria Math" panose="02040503050406030204" pitchFamily="18" charset="0"/>
                        <a:cs typeface="Times New Roman" pitchFamily="18" charset="0"/>
                      </a:rPr>
                      <m:t>=</m:t>
                    </m:r>
                    <m:rad>
                      <m:radPr>
                        <m:degHide m:val="on"/>
                        <m:ctrlPr>
                          <a:rPr lang="en-AU" sz="2000" b="0" i="1" smtClean="0">
                            <a:latin typeface="Cambria Math" panose="02040503050406030204" pitchFamily="18" charset="0"/>
                            <a:cs typeface="Times New Roman" pitchFamily="18" charset="0"/>
                          </a:rPr>
                        </m:ctrlPr>
                      </m:radPr>
                      <m:deg/>
                      <m:e>
                        <m:f>
                          <m:fPr>
                            <m:type m:val="lin"/>
                            <m:ctrlPr>
                              <a:rPr lang="en-AU" sz="2000" b="0" i="1" smtClean="0">
                                <a:latin typeface="Cambria Math" panose="02040503050406030204" pitchFamily="18" charset="0"/>
                                <a:cs typeface="Times New Roman" pitchFamily="18" charset="0"/>
                              </a:rPr>
                            </m:ctrlPr>
                          </m:fPr>
                          <m:num>
                            <m:r>
                              <a:rPr lang="en-AU" sz="2000" b="0" i="1" smtClean="0">
                                <a:latin typeface="Cambria Math" panose="02040503050406030204" pitchFamily="18" charset="0"/>
                                <a:cs typeface="Times New Roman" pitchFamily="18" charset="0"/>
                              </a:rPr>
                              <m:t>𝑘</m:t>
                            </m:r>
                          </m:num>
                          <m:den>
                            <m:r>
                              <a:rPr lang="en-AU" sz="2000" b="0" i="1" smtClean="0">
                                <a:latin typeface="Cambria Math" panose="02040503050406030204" pitchFamily="18" charset="0"/>
                                <a:cs typeface="Times New Roman" pitchFamily="18" charset="0"/>
                              </a:rPr>
                              <m:t>𝑚</m:t>
                            </m:r>
                          </m:den>
                        </m:f>
                      </m:e>
                    </m:rad>
                    <m:r>
                      <a:rPr lang="en-AU" sz="2000" b="0" i="1" smtClean="0">
                        <a:latin typeface="Cambria Math" panose="02040503050406030204" pitchFamily="18" charset="0"/>
                        <a:cs typeface="Times New Roman" pitchFamily="18" charset="0"/>
                      </a:rPr>
                      <m:t>=18.257</m:t>
                    </m:r>
                  </m:oMath>
                </a14:m>
                <a:r>
                  <a:rPr lang="en-US" sz="2000" b="0" dirty="0">
                    <a:latin typeface="Times New Roman" pitchFamily="18" charset="0"/>
                    <a:cs typeface="Times New Roman" pitchFamily="18" charset="0"/>
                  </a:rPr>
                  <a:t> rad/s</a:t>
                </a:r>
              </a:p>
              <a:p>
                <a:pPr>
                  <a:spcBef>
                    <a:spcPts val="0"/>
                  </a:spcBef>
                </a:pPr>
                <a:r>
                  <a:rPr lang="en-US" sz="2000" dirty="0">
                    <a:latin typeface="Times New Roman" pitchFamily="18" charset="0"/>
                    <a:cs typeface="Times New Roman" pitchFamily="18" charset="0"/>
                  </a:rPr>
                  <a:t>Given wavelength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𝜆</m:t>
                    </m:r>
                    <m:r>
                      <a:rPr lang="en-AU" sz="2000" b="0" i="1" smtClean="0">
                        <a:latin typeface="Cambria Math" panose="02040503050406030204" pitchFamily="18" charset="0"/>
                        <a:ea typeface="Cambria Math" panose="02040503050406030204" pitchFamily="18" charset="0"/>
                        <a:cs typeface="Times New Roman" pitchFamily="18" charset="0"/>
                      </a:rPr>
                      <m:t>=</m:t>
                    </m:r>
                    <m:f>
                      <m:fPr>
                        <m:type m:val="lin"/>
                        <m:ctrlPr>
                          <a:rPr lang="en-AU" sz="2000" b="0" i="1" smtClean="0">
                            <a:latin typeface="Cambria Math" panose="02040503050406030204" pitchFamily="18" charset="0"/>
                            <a:ea typeface="Cambria Math" panose="02040503050406030204" pitchFamily="18" charset="0"/>
                            <a:cs typeface="Times New Roman" pitchFamily="18" charset="0"/>
                          </a:rPr>
                        </m:ctrlPr>
                      </m:fPr>
                      <m:num>
                        <m:r>
                          <a:rPr lang="en-AU" sz="2000" b="0" i="1" smtClean="0">
                            <a:latin typeface="Cambria Math" panose="02040503050406030204" pitchFamily="18" charset="0"/>
                            <a:ea typeface="Cambria Math" panose="02040503050406030204" pitchFamily="18" charset="0"/>
                            <a:cs typeface="Times New Roman" pitchFamily="18" charset="0"/>
                          </a:rPr>
                          <m:t>𝑣</m:t>
                        </m:r>
                      </m:num>
                      <m:den>
                        <m:r>
                          <a:rPr lang="en-AU" sz="2000" b="0" i="1" smtClean="0">
                            <a:latin typeface="Cambria Math" panose="02040503050406030204" pitchFamily="18" charset="0"/>
                            <a:ea typeface="Cambria Math" panose="02040503050406030204" pitchFamily="18" charset="0"/>
                            <a:cs typeface="Times New Roman" pitchFamily="18" charset="0"/>
                          </a:rPr>
                          <m:t>𝑓</m:t>
                        </m:r>
                        <m:r>
                          <a:rPr lang="en-AU" sz="2000" b="0" i="1" smtClean="0">
                            <a:latin typeface="Cambria Math" panose="02040503050406030204" pitchFamily="18" charset="0"/>
                            <a:ea typeface="Cambria Math" panose="02040503050406030204" pitchFamily="18" charset="0"/>
                            <a:cs typeface="Times New Roman" pitchFamily="18" charset="0"/>
                          </a:rPr>
                          <m:t>=6</m:t>
                        </m:r>
                      </m:den>
                    </m:f>
                  </m:oMath>
                </a14:m>
                <a:r>
                  <a:rPr lang="en-US" sz="2000" b="0" dirty="0">
                    <a:latin typeface="Times New Roman" pitchFamily="18" charset="0"/>
                    <a:cs typeface="Times New Roman" pitchFamily="18" charset="0"/>
                  </a:rPr>
                  <a:t> m, and </a:t>
                </a:r>
                <a14:m>
                  <m:oMath xmlns:m="http://schemas.openxmlformats.org/officeDocument/2006/math">
                    <m:r>
                      <a:rPr lang="en-AU" sz="2000" b="0" i="1" smtClean="0">
                        <a:latin typeface="Cambria Math" panose="02040503050406030204" pitchFamily="18" charset="0"/>
                        <a:cs typeface="Times New Roman" pitchFamily="18" charset="0"/>
                      </a:rPr>
                      <m:t>𝑣</m:t>
                    </m:r>
                    <m:r>
                      <a:rPr lang="en-AU" sz="2000" b="0" i="1" smtClean="0">
                        <a:latin typeface="Cambria Math" panose="02040503050406030204" pitchFamily="18" charset="0"/>
                        <a:cs typeface="Times New Roman" pitchFamily="18" charset="0"/>
                      </a:rPr>
                      <m:t>=20×1000÷3600</m:t>
                    </m:r>
                  </m:oMath>
                </a14:m>
                <a:r>
                  <a:rPr lang="en-US" sz="2000" b="0" dirty="0">
                    <a:latin typeface="Times New Roman" pitchFamily="18" charset="0"/>
                    <a:cs typeface="Times New Roman" pitchFamily="18" charset="0"/>
                  </a:rPr>
                  <a:t> m/s</a:t>
                </a:r>
              </a:p>
              <a:p>
                <a:pPr>
                  <a:spcBef>
                    <a:spcPts val="0"/>
                  </a:spcBef>
                </a:pPr>
                <a:r>
                  <a:rPr lang="en-US" sz="2000" b="0" dirty="0">
                    <a:latin typeface="Times New Roman" pitchFamily="18" charset="0"/>
                    <a:cs typeface="Times New Roman" pitchFamily="18" charset="0"/>
                  </a:rPr>
                  <a:t>The </a:t>
                </a:r>
                <a:r>
                  <a:rPr lang="en-US" sz="2000" dirty="0">
                    <a:latin typeface="Times New Roman" pitchFamily="18" charset="0"/>
                    <a:cs typeface="Times New Roman" pitchFamily="18" charset="0"/>
                  </a:rPr>
                  <a:t>forcing frequency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𝜔</m:t>
                    </m:r>
                    <m:r>
                      <a:rPr lang="en-AU" sz="2000" b="0" i="1" smtClean="0">
                        <a:latin typeface="Cambria Math" panose="02040503050406030204" pitchFamily="18" charset="0"/>
                        <a:ea typeface="Cambria Math" panose="02040503050406030204" pitchFamily="18" charset="0"/>
                        <a:cs typeface="Times New Roman" pitchFamily="18" charset="0"/>
                      </a:rPr>
                      <m:t>=2</m:t>
                    </m:r>
                    <m:r>
                      <a:rPr lang="en-AU" sz="2000" b="0" i="1" smtClean="0">
                        <a:latin typeface="Cambria Math" panose="02040503050406030204" pitchFamily="18" charset="0"/>
                        <a:ea typeface="Cambria Math" panose="02040503050406030204" pitchFamily="18" charset="0"/>
                        <a:cs typeface="Times New Roman" pitchFamily="18" charset="0"/>
                      </a:rPr>
                      <m:t>𝜋</m:t>
                    </m:r>
                    <m:r>
                      <a:rPr lang="en-AU" sz="2000" b="0" i="1" smtClean="0">
                        <a:latin typeface="Cambria Math" panose="02040503050406030204" pitchFamily="18" charset="0"/>
                        <a:ea typeface="Cambria Math" panose="02040503050406030204" pitchFamily="18" charset="0"/>
                        <a:cs typeface="Times New Roman" pitchFamily="18" charset="0"/>
                      </a:rPr>
                      <m:t>𝑓</m:t>
                    </m:r>
                    <m:r>
                      <a:rPr lang="en-AU" sz="2000" b="0" i="1" smtClean="0">
                        <a:latin typeface="Cambria Math" panose="02040503050406030204" pitchFamily="18" charset="0"/>
                        <a:ea typeface="Cambria Math" panose="02040503050406030204" pitchFamily="18" charset="0"/>
                        <a:cs typeface="Times New Roman" pitchFamily="18" charset="0"/>
                      </a:rPr>
                      <m:t>=2</m:t>
                    </m:r>
                    <m:r>
                      <a:rPr lang="en-AU" sz="2000" b="0" i="1" smtClean="0">
                        <a:latin typeface="Cambria Math" panose="02040503050406030204" pitchFamily="18" charset="0"/>
                        <a:ea typeface="Cambria Math" panose="02040503050406030204" pitchFamily="18" charset="0"/>
                        <a:cs typeface="Times New Roman" pitchFamily="18" charset="0"/>
                      </a:rPr>
                      <m:t>𝜋</m:t>
                    </m:r>
                    <m:f>
                      <m:fPr>
                        <m:ctrlPr>
                          <a:rPr lang="en-AU" sz="2000" b="0" i="1" smtClean="0">
                            <a:latin typeface="Cambria Math" panose="02040503050406030204" pitchFamily="18" charset="0"/>
                            <a:ea typeface="Cambria Math" panose="02040503050406030204" pitchFamily="18" charset="0"/>
                            <a:cs typeface="Times New Roman" pitchFamily="18" charset="0"/>
                          </a:rPr>
                        </m:ctrlPr>
                      </m:fPr>
                      <m:num>
                        <m:r>
                          <a:rPr lang="en-AU" sz="2000" b="0" i="1" smtClean="0">
                            <a:latin typeface="Cambria Math" panose="02040503050406030204" pitchFamily="18" charset="0"/>
                            <a:ea typeface="Cambria Math" panose="02040503050406030204" pitchFamily="18" charset="0"/>
                            <a:cs typeface="Times New Roman" pitchFamily="18" charset="0"/>
                          </a:rPr>
                          <m:t>𝑣</m:t>
                        </m:r>
                      </m:num>
                      <m:den>
                        <m:r>
                          <a:rPr lang="en-AU" sz="2000" b="0" i="1" smtClean="0">
                            <a:latin typeface="Cambria Math" panose="02040503050406030204" pitchFamily="18" charset="0"/>
                            <a:ea typeface="Cambria Math" panose="02040503050406030204" pitchFamily="18" charset="0"/>
                            <a:cs typeface="Times New Roman" pitchFamily="18" charset="0"/>
                          </a:rPr>
                          <m:t>𝜆</m:t>
                        </m:r>
                      </m:den>
                    </m:f>
                    <m:r>
                      <a:rPr lang="en-AU" sz="2000" b="0" i="1" smtClean="0">
                        <a:latin typeface="Cambria Math" panose="02040503050406030204" pitchFamily="18" charset="0"/>
                        <a:ea typeface="Cambria Math" panose="02040503050406030204" pitchFamily="18" charset="0"/>
                        <a:cs typeface="Times New Roman" pitchFamily="18" charset="0"/>
                      </a:rPr>
                      <m:t>=5.82</m:t>
                    </m:r>
                  </m:oMath>
                </a14:m>
                <a:r>
                  <a:rPr lang="en-US" sz="2000" b="0" dirty="0">
                    <a:latin typeface="Times New Roman" pitchFamily="18" charset="0"/>
                    <a:cs typeface="Times New Roman" pitchFamily="18" charset="0"/>
                  </a:rPr>
                  <a:t> rad/s;</a:t>
                </a:r>
              </a:p>
              <a:p>
                <a:pPr>
                  <a:spcBef>
                    <a:spcPts val="0"/>
                  </a:spcBef>
                </a:pPr>
                <a:r>
                  <a:rPr lang="en-US" sz="2000" dirty="0">
                    <a:latin typeface="Times New Roman" pitchFamily="18" charset="0"/>
                    <a:cs typeface="Times New Roman" pitchFamily="18" charset="0"/>
                  </a:rPr>
                  <a:t>Frequency ratio </a:t>
                </a:r>
                <a14:m>
                  <m:oMath xmlns:m="http://schemas.openxmlformats.org/officeDocument/2006/math">
                    <m:r>
                      <a:rPr lang="en-AU" sz="2000" b="0" i="1" smtClean="0">
                        <a:latin typeface="Cambria Math" panose="02040503050406030204" pitchFamily="18" charset="0"/>
                        <a:cs typeface="Times New Roman" pitchFamily="18" charset="0"/>
                      </a:rPr>
                      <m:t>𝑟</m:t>
                    </m:r>
                    <m:r>
                      <a:rPr lang="en-AU" sz="2000" b="0" i="1" smtClean="0">
                        <a:latin typeface="Cambria Math" panose="02040503050406030204" pitchFamily="18" charset="0"/>
                        <a:cs typeface="Times New Roman" pitchFamily="18" charset="0"/>
                      </a:rPr>
                      <m:t>=</m:t>
                    </m:r>
                    <m:f>
                      <m:fPr>
                        <m:type m:val="lin"/>
                        <m:ctrlPr>
                          <a:rPr lang="en-AU" sz="2000" b="0" i="1" smtClean="0">
                            <a:latin typeface="Cambria Math" panose="02040503050406030204" pitchFamily="18" charset="0"/>
                            <a:cs typeface="Times New Roman" pitchFamily="18" charset="0"/>
                          </a:rPr>
                        </m:ctrlPr>
                      </m:fPr>
                      <m:num>
                        <m:r>
                          <a:rPr lang="en-AU" sz="2000" b="0" i="1" smtClean="0">
                            <a:latin typeface="Cambria Math" panose="02040503050406030204" pitchFamily="18" charset="0"/>
                            <a:ea typeface="Cambria Math" panose="02040503050406030204" pitchFamily="18" charset="0"/>
                            <a:cs typeface="Times New Roman" pitchFamily="18" charset="0"/>
                          </a:rPr>
                          <m:t>𝜔</m:t>
                        </m:r>
                      </m:num>
                      <m:den>
                        <m:sSub>
                          <m:sSubPr>
                            <m:ctrlPr>
                              <a:rPr lang="en-AU" sz="2000" b="0" i="1" smtClean="0">
                                <a:latin typeface="Cambria Math" panose="02040503050406030204" pitchFamily="18" charset="0"/>
                                <a:cs typeface="Times New Roman" pitchFamily="18" charset="0"/>
                              </a:rPr>
                            </m:ctrlPr>
                          </m:sSubPr>
                          <m:e>
                            <m:r>
                              <a:rPr lang="en-AU" sz="2000" b="0" i="1" smtClean="0">
                                <a:latin typeface="Cambria Math" panose="02040503050406030204" pitchFamily="18" charset="0"/>
                                <a:ea typeface="Cambria Math" panose="02040503050406030204" pitchFamily="18" charset="0"/>
                                <a:cs typeface="Times New Roman" pitchFamily="18" charset="0"/>
                              </a:rPr>
                              <m:t>𝜔</m:t>
                            </m:r>
                          </m:e>
                          <m:sub>
                            <m:r>
                              <a:rPr lang="en-AU" sz="2000" b="0" i="1" smtClean="0">
                                <a:latin typeface="Cambria Math" panose="02040503050406030204" pitchFamily="18" charset="0"/>
                                <a:cs typeface="Times New Roman" pitchFamily="18" charset="0"/>
                              </a:rPr>
                              <m:t>𝑛</m:t>
                            </m:r>
                          </m:sub>
                        </m:sSub>
                        <m:r>
                          <a:rPr lang="en-AU" sz="2000" b="0" i="1" smtClean="0">
                            <a:latin typeface="Cambria Math" panose="02040503050406030204" pitchFamily="18" charset="0"/>
                            <a:cs typeface="Times New Roman" pitchFamily="18" charset="0"/>
                          </a:rPr>
                          <m:t>=0.319</m:t>
                        </m:r>
                      </m:den>
                    </m:f>
                  </m:oMath>
                </a14:m>
                <a:endParaRPr lang="en-US" sz="2000" b="0" dirty="0">
                  <a:latin typeface="Times New Roman" pitchFamily="18" charset="0"/>
                  <a:cs typeface="Times New Roman" pitchFamily="18" charset="0"/>
                </a:endParaRPr>
              </a:p>
              <a:p>
                <a:pPr>
                  <a:spcBef>
                    <a:spcPts val="0"/>
                  </a:spcBef>
                </a:pPr>
                <a:r>
                  <a:rPr lang="en-US" sz="2000" b="0" dirty="0">
                    <a:latin typeface="Times New Roman" pitchFamily="18" charset="0"/>
                    <a:cs typeface="Times New Roman" pitchFamily="18" charset="0"/>
                  </a:rPr>
                  <a:t>Damping ratio of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Times New Roman" pitchFamily="18" charset="0"/>
                      </a:rPr>
                      <m:t>𝜁</m:t>
                    </m:r>
                    <m:r>
                      <a:rPr lang="en-AU" sz="2000" b="0" i="1" smtClean="0">
                        <a:latin typeface="Cambria Math" panose="02040503050406030204" pitchFamily="18" charset="0"/>
                        <a:ea typeface="Cambria Math" panose="02040503050406030204" pitchFamily="18" charset="0"/>
                        <a:cs typeface="Times New Roman" pitchFamily="18" charset="0"/>
                      </a:rPr>
                      <m:t>=0.5</m:t>
                    </m:r>
                  </m:oMath>
                </a14:m>
                <a:r>
                  <a:rPr lang="en-US" sz="2000" b="0" dirty="0">
                    <a:latin typeface="Times New Roman" pitchFamily="18" charset="0"/>
                    <a:cs typeface="Times New Roman" pitchFamily="18" charset="0"/>
                  </a:rPr>
                  <a:t>; </a:t>
                </a:r>
              </a:p>
              <a:p>
                <a:pPr>
                  <a:spcBef>
                    <a:spcPts val="0"/>
                  </a:spcBef>
                </a:pPr>
                <a:r>
                  <a:rPr lang="en-US" sz="2000" b="0" dirty="0">
                    <a:latin typeface="Times New Roman" pitchFamily="18" charset="0"/>
                    <a:cs typeface="Times New Roman" pitchFamily="18" charset="0"/>
                  </a:rPr>
                  <a:t>Road amplitude </a:t>
                </a:r>
                <a14:m>
                  <m:oMath xmlns:m="http://schemas.openxmlformats.org/officeDocument/2006/math">
                    <m:r>
                      <a:rPr lang="en-AU" sz="2000" b="0" i="1" smtClean="0">
                        <a:latin typeface="Cambria Math" panose="02040503050406030204" pitchFamily="18" charset="0"/>
                        <a:cs typeface="Times New Roman" pitchFamily="18" charset="0"/>
                      </a:rPr>
                      <m:t>𝑌</m:t>
                    </m:r>
                    <m:r>
                      <a:rPr lang="en-AU" sz="2000" b="0" i="1" smtClean="0">
                        <a:latin typeface="Cambria Math" panose="02040503050406030204" pitchFamily="18" charset="0"/>
                        <a:cs typeface="Times New Roman" pitchFamily="18" charset="0"/>
                      </a:rPr>
                      <m:t>=0.05</m:t>
                    </m:r>
                  </m:oMath>
                </a14:m>
                <a:r>
                  <a:rPr lang="en-US" sz="2000" b="0" dirty="0">
                    <a:latin typeface="Times New Roman" pitchFamily="18" charset="0"/>
                    <a:cs typeface="Times New Roman" pitchFamily="18" charset="0"/>
                  </a:rPr>
                  <a:t> m</a:t>
                </a:r>
              </a:p>
              <a:p>
                <a:pPr>
                  <a:spcBef>
                    <a:spcPts val="0"/>
                  </a:spcBef>
                </a:pPr>
                <a:r>
                  <a:rPr lang="en-US" sz="2000" b="0" dirty="0">
                    <a:latin typeface="Times New Roman" pitchFamily="18" charset="0"/>
                    <a:cs typeface="Times New Roman" pitchFamily="18" charset="0"/>
                  </a:rPr>
                  <a:t>Displacement transmission ratio</a:t>
                </a:r>
              </a:p>
              <a:p>
                <a:pPr algn="ctr">
                  <a:lnSpc>
                    <a:spcPct val="120000"/>
                  </a:lnSpc>
                </a:pPr>
                <a14:m>
                  <m:oMath xmlns:m="http://schemas.openxmlformats.org/officeDocument/2006/math">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𝑋</m:t>
                        </m:r>
                      </m:num>
                      <m:den>
                        <m:r>
                          <a:rPr lang="en-AU" sz="2000" i="1">
                            <a:solidFill>
                              <a:srgbClr val="000000"/>
                            </a:solidFill>
                            <a:latin typeface="Cambria Math" panose="02040503050406030204" pitchFamily="18" charset="0"/>
                          </a:rPr>
                          <m:t>𝑌</m:t>
                        </m:r>
                      </m:den>
                    </m:f>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num>
                              <m:den>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e>
                        </m:d>
                      </m:e>
                      <m:sup>
                        <m:r>
                          <a:rPr lang="en-AU" sz="2000" i="1">
                            <a:solidFill>
                              <a:srgbClr val="000000"/>
                            </a:solidFill>
                            <a:latin typeface="Cambria Math" panose="02040503050406030204" pitchFamily="18" charset="0"/>
                          </a:rPr>
                          <m:t>1/2</m:t>
                        </m:r>
                      </m:sup>
                    </m:sSup>
                    <m:r>
                      <a:rPr lang="en-AU" sz="2000" b="0" i="1" smtClean="0">
                        <a:solidFill>
                          <a:srgbClr val="000000"/>
                        </a:solidFill>
                        <a:latin typeface="Cambria Math" panose="02040503050406030204" pitchFamily="18" charset="0"/>
                      </a:rPr>
                      <m:t>=1.1</m:t>
                    </m:r>
                  </m:oMath>
                </a14:m>
                <a:r>
                  <a:rPr lang="en-US" sz="2000" b="0" dirty="0">
                    <a:latin typeface="Times New Roman" pitchFamily="18" charset="0"/>
                    <a:cs typeface="Times New Roman" pitchFamily="18" charset="0"/>
                  </a:rPr>
                  <a:t>  and </a:t>
                </a:r>
                <a14:m>
                  <m:oMath xmlns:m="http://schemas.openxmlformats.org/officeDocument/2006/math">
                    <m:r>
                      <a:rPr lang="en-AU" sz="2000" b="0" i="1" smtClean="0">
                        <a:latin typeface="Cambria Math" panose="02040503050406030204" pitchFamily="18" charset="0"/>
                        <a:cs typeface="Times New Roman" pitchFamily="18" charset="0"/>
                      </a:rPr>
                      <m:t>𝑋</m:t>
                    </m:r>
                    <m:r>
                      <a:rPr lang="en-AU" sz="2000" b="0" i="1" smtClean="0">
                        <a:latin typeface="Cambria Math" panose="02040503050406030204" pitchFamily="18" charset="0"/>
                        <a:cs typeface="Times New Roman" pitchFamily="18" charset="0"/>
                      </a:rPr>
                      <m:t>=0.055</m:t>
                    </m:r>
                  </m:oMath>
                </a14:m>
                <a:endParaRPr lang="en-US" sz="2000" b="0" dirty="0">
                  <a:latin typeface="Times New Roman" pitchFamily="18" charset="0"/>
                  <a:cs typeface="Times New Roman" pitchFamily="18" charset="0"/>
                </a:endParaRPr>
              </a:p>
              <a:p>
                <a:pPr>
                  <a:spcBef>
                    <a:spcPts val="0"/>
                  </a:spcBef>
                </a:pPr>
                <a:endParaRPr lang="en-US" sz="2000" b="0" dirty="0">
                  <a:latin typeface="Times New Roman" pitchFamily="18" charset="0"/>
                  <a:cs typeface="Times New Roman" pitchFamily="18" charset="0"/>
                </a:endParaRPr>
              </a:p>
              <a:p>
                <a:pPr>
                  <a:spcBef>
                    <a:spcPts val="0"/>
                  </a:spcBef>
                </a:pPr>
                <a:r>
                  <a:rPr lang="en-US" sz="2000" b="0" dirty="0">
                    <a:latin typeface="Times New Roman" pitchFamily="18" charset="0"/>
                    <a:cs typeface="Times New Roman" pitchFamily="18" charset="0"/>
                  </a:rPr>
                  <a:t>This indicates that a 5cm bump in the road is transmitted as a 5.5 cm bump to the chassis and the passengers of the car</a:t>
                </a:r>
                <a:endParaRPr lang="el-GR" sz="2000" b="0" dirty="0">
                  <a:latin typeface="Times New Roman" pitchFamily="18" charset="0"/>
                  <a:cs typeface="Times New Roman" pitchFamily="18" charset="0"/>
                </a:endParaRPr>
              </a:p>
            </p:txBody>
          </p:sp>
        </mc:Choice>
        <mc:Fallback xmlns="">
          <p:sp>
            <p:nvSpPr>
              <p:cNvPr id="4" name="Text Box 5">
                <a:extLst>
                  <a:ext uri="{FF2B5EF4-FFF2-40B4-BE49-F238E27FC236}">
                    <a16:creationId xmlns:a16="http://schemas.microsoft.com/office/drawing/2014/main" id="{4A8D5FF9-4326-4AAC-81DD-E8FB776774F6}"/>
                  </a:ext>
                </a:extLst>
              </p:cNvPr>
              <p:cNvSpPr txBox="1">
                <a:spLocks noRot="1" noChangeAspect="1" noMove="1" noResize="1" noEditPoints="1" noAdjustHandles="1" noChangeArrowheads="1" noChangeShapeType="1" noTextEdit="1"/>
              </p:cNvSpPr>
              <p:nvPr/>
            </p:nvSpPr>
            <p:spPr bwMode="auto">
              <a:xfrm>
                <a:off x="457200" y="1828800"/>
                <a:ext cx="8229600" cy="4358629"/>
              </a:xfrm>
              <a:prstGeom prst="rect">
                <a:avLst/>
              </a:prstGeom>
              <a:blipFill>
                <a:blip r:embed="rId2"/>
                <a:stretch>
                  <a:fillRect l="-741" t="-2378" b="-1538"/>
                </a:stretch>
              </a:blipFill>
              <a:ln w="9525">
                <a:noFill/>
                <a:miter lim="800000"/>
                <a:headEnd/>
                <a:tailEnd/>
              </a:ln>
              <a:effectLst/>
            </p:spPr>
            <p:txBody>
              <a:bodyPr/>
              <a:lstStyle/>
              <a:p>
                <a:r>
                  <a:rPr lang="en-AU">
                    <a:noFill/>
                  </a:rPr>
                  <a:t> </a:t>
                </a:r>
              </a:p>
            </p:txBody>
          </p:sp>
        </mc:Fallback>
      </mc:AlternateContent>
    </p:spTree>
    <p:extLst>
      <p:ext uri="{BB962C8B-B14F-4D97-AF65-F5344CB8AC3E}">
        <p14:creationId xmlns:p14="http://schemas.microsoft.com/office/powerpoint/2010/main" val="1047480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489B-A097-40DC-95C7-2281E29A2C13}"/>
              </a:ext>
            </a:extLst>
          </p:cNvPr>
          <p:cNvSpPr>
            <a:spLocks noGrp="1"/>
          </p:cNvSpPr>
          <p:nvPr>
            <p:ph type="title"/>
          </p:nvPr>
        </p:nvSpPr>
        <p:spPr/>
        <p:txBody>
          <a:bodyPr/>
          <a:lstStyle/>
          <a:p>
            <a:pPr algn="ctr"/>
            <a:r>
              <a:rPr lang="en-AU" dirty="0"/>
              <a:t>Displacement transmissibility</a:t>
            </a:r>
          </a:p>
        </p:txBody>
      </p:sp>
      <mc:AlternateContent xmlns:mc="http://schemas.openxmlformats.org/markup-compatibility/2006" xmlns:a14="http://schemas.microsoft.com/office/drawing/2010/main">
        <mc:Choice Requires="a14">
          <p:sp>
            <p:nvSpPr>
              <p:cNvPr id="8" name="Object 2">
                <a:extLst>
                  <a:ext uri="{FF2B5EF4-FFF2-40B4-BE49-F238E27FC236}">
                    <a16:creationId xmlns:a16="http://schemas.microsoft.com/office/drawing/2014/main" id="{04AB956B-DB26-4275-8995-4E97D9F83AE0}"/>
                  </a:ext>
                </a:extLst>
              </p:cNvPr>
              <p:cNvSpPr txBox="1"/>
              <p:nvPr/>
            </p:nvSpPr>
            <p:spPr bwMode="auto">
              <a:xfrm>
                <a:off x="2895600" y="1828800"/>
                <a:ext cx="4191000" cy="11430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𝑇</m:t>
                          </m:r>
                        </m:e>
                        <m:sub>
                          <m:r>
                            <a:rPr lang="en-AU" sz="2000" i="1">
                              <a:solidFill>
                                <a:srgbClr val="000000"/>
                              </a:solidFill>
                              <a:latin typeface="Cambria Math" panose="02040503050406030204" pitchFamily="18" charset="0"/>
                            </a:rPr>
                            <m:t>𝑑</m:t>
                          </m:r>
                        </m:sub>
                      </m:sSub>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𝑋</m:t>
                          </m:r>
                        </m:num>
                        <m:den>
                          <m:r>
                            <a:rPr lang="en-AU" sz="2000" i="1">
                              <a:solidFill>
                                <a:srgbClr val="000000"/>
                              </a:solidFill>
                              <a:latin typeface="Cambria Math" panose="02040503050406030204" pitchFamily="18" charset="0"/>
                            </a:rPr>
                            <m:t>𝑌</m:t>
                          </m:r>
                        </m:den>
                      </m:f>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num>
                                <m:den>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e>
                          </m:d>
                        </m:e>
                        <m:sup>
                          <m:r>
                            <a:rPr lang="en-AU" sz="2000" i="1">
                              <a:solidFill>
                                <a:srgbClr val="000000"/>
                              </a:solidFill>
                              <a:latin typeface="Cambria Math" panose="02040503050406030204" pitchFamily="18" charset="0"/>
                            </a:rPr>
                            <m:t>1/2</m:t>
                          </m:r>
                        </m:sup>
                      </m:sSup>
                    </m:oMath>
                  </m:oMathPara>
                </a14:m>
                <a:endParaRPr lang="en-AU" sz="2000" dirty="0"/>
              </a:p>
            </p:txBody>
          </p:sp>
        </mc:Choice>
        <mc:Fallback xmlns="">
          <p:sp>
            <p:nvSpPr>
              <p:cNvPr id="8" name="Object 2">
                <a:extLst>
                  <a:ext uri="{FF2B5EF4-FFF2-40B4-BE49-F238E27FC236}">
                    <a16:creationId xmlns:a16="http://schemas.microsoft.com/office/drawing/2014/main" id="{04AB956B-DB26-4275-8995-4E97D9F83AE0}"/>
                  </a:ext>
                </a:extLst>
              </p:cNvPr>
              <p:cNvSpPr txBox="1">
                <a:spLocks noRot="1" noChangeAspect="1" noMove="1" noResize="1" noEditPoints="1" noAdjustHandles="1" noChangeArrowheads="1" noChangeShapeType="1" noTextEdit="1"/>
              </p:cNvSpPr>
              <p:nvPr/>
            </p:nvSpPr>
            <p:spPr bwMode="auto">
              <a:xfrm>
                <a:off x="2895600" y="1828800"/>
                <a:ext cx="4191000" cy="1143000"/>
              </a:xfrm>
              <a:prstGeom prst="rect">
                <a:avLst/>
              </a:prstGeom>
              <a:blipFill>
                <a:blip r:embed="rId2"/>
                <a:stretch>
                  <a:fillRect/>
                </a:stretch>
              </a:blipFill>
            </p:spPr>
            <p:txBody>
              <a:bodyPr/>
              <a:lstStyle/>
              <a:p>
                <a:r>
                  <a:rPr lang="en-AU">
                    <a:noFill/>
                  </a:rPr>
                  <a:t> </a:t>
                </a:r>
              </a:p>
            </p:txBody>
          </p:sp>
        </mc:Fallback>
      </mc:AlternateContent>
      <p:pic>
        <p:nvPicPr>
          <p:cNvPr id="12" name="Picture 3">
            <a:extLst>
              <a:ext uri="{FF2B5EF4-FFF2-40B4-BE49-F238E27FC236}">
                <a16:creationId xmlns:a16="http://schemas.microsoft.com/office/drawing/2014/main" id="{F1A02C64-9974-4076-AA49-035C47A6F355}"/>
              </a:ext>
            </a:extLst>
          </p:cNvPr>
          <p:cNvPicPr>
            <a:picLocks noChangeAspect="1" noChangeArrowheads="1"/>
          </p:cNvPicPr>
          <p:nvPr/>
        </p:nvPicPr>
        <p:blipFill>
          <a:blip r:embed="rId3" cstate="print"/>
          <a:srcRect/>
          <a:stretch>
            <a:fillRect/>
          </a:stretch>
        </p:blipFill>
        <p:spPr bwMode="auto">
          <a:xfrm>
            <a:off x="450574" y="2895600"/>
            <a:ext cx="4495800" cy="38401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4" name="Object 2">
                <a:extLst>
                  <a:ext uri="{FF2B5EF4-FFF2-40B4-BE49-F238E27FC236}">
                    <a16:creationId xmlns:a16="http://schemas.microsoft.com/office/drawing/2014/main" id="{51F76C6C-713D-46DF-A40F-B19602076F48}"/>
                  </a:ext>
                </a:extLst>
              </p:cNvPr>
              <p:cNvSpPr txBox="1"/>
              <p:nvPr/>
            </p:nvSpPr>
            <p:spPr bwMode="auto">
              <a:xfrm>
                <a:off x="5226326" y="3331437"/>
                <a:ext cx="3467100" cy="2968488"/>
              </a:xfrm>
              <a:prstGeom prst="rect">
                <a:avLst/>
              </a:prstGeom>
              <a:noFill/>
            </p:spPr>
            <p:txBody>
              <a:bodyPr>
                <a:noAutofit/>
              </a:bodyPr>
              <a:lstStyle/>
              <a:p>
                <a:r>
                  <a:rPr lang="en-AU" sz="2000" dirty="0">
                    <a:solidFill>
                      <a:srgbClr val="000000"/>
                    </a:solidFill>
                    <a:latin typeface="Times New Roman" panose="02020603050405020304" pitchFamily="18" charset="0"/>
                    <a:cs typeface="Times New Roman" panose="02020603050405020304" pitchFamily="18" charset="0"/>
                  </a:rPr>
                  <a:t>For </a:t>
                </a:r>
                <a14:m>
                  <m:oMath xmlns:m="http://schemas.openxmlformats.org/officeDocument/2006/math">
                    <m:r>
                      <a:rPr lang="en-AU" sz="2000" b="0" i="1" smtClean="0">
                        <a:solidFill>
                          <a:srgbClr val="000000"/>
                        </a:solidFill>
                        <a:latin typeface="Cambria Math" panose="02040503050406030204" pitchFamily="18" charset="0"/>
                        <a:cs typeface="Times New Roman" panose="02020603050405020304" pitchFamily="18" charset="0"/>
                      </a:rPr>
                      <m:t>0</m:t>
                    </m:r>
                    <m:r>
                      <a:rPr lang="en-AU"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&lt;</m:t>
                    </m:r>
                    <m:r>
                      <a:rPr lang="en-AU"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𝜁</m:t>
                    </m:r>
                    <m:r>
                      <a:rPr lang="en-AU"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&lt;1</m:t>
                    </m:r>
                  </m:oMath>
                </a14:m>
                <a:r>
                  <a:rPr lang="en-AU" sz="20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𝑇</m:t>
                        </m:r>
                      </m:e>
                      <m:sub>
                        <m:r>
                          <a:rPr lang="en-AU" sz="2000" i="1">
                            <a:solidFill>
                              <a:srgbClr val="000000"/>
                            </a:solidFill>
                            <a:latin typeface="Cambria Math" panose="02040503050406030204" pitchFamily="18" charset="0"/>
                          </a:rPr>
                          <m:t>𝑑</m:t>
                        </m:r>
                      </m:sub>
                    </m:sSub>
                  </m:oMath>
                </a14:m>
                <a:r>
                  <a:rPr lang="en-AU" sz="2000" dirty="0">
                    <a:solidFill>
                      <a:srgbClr val="000000"/>
                    </a:solidFill>
                    <a:latin typeface="Times New Roman" panose="02020603050405020304" pitchFamily="18" charset="0"/>
                    <a:cs typeface="Times New Roman" panose="02020603050405020304" pitchFamily="18" charset="0"/>
                  </a:rPr>
                  <a:t> attains max at frequency ratio:</a:t>
                </a:r>
              </a:p>
              <a:p>
                <a:endParaRPr lang="en-AU" sz="2000" dirty="0">
                  <a:solidFill>
                    <a:srgbClr val="00000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
                    </m:oMathParaPr>
                    <m:oMath xmlns:m="http://schemas.openxmlformats.org/officeDocument/2006/math">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𝑟</m:t>
                          </m:r>
                        </m:e>
                        <m:sub>
                          <m:r>
                            <a:rPr lang="en-AU" sz="2000" i="1">
                              <a:solidFill>
                                <a:srgbClr val="000000"/>
                              </a:solidFill>
                              <a:latin typeface="Cambria Math" panose="02040503050406030204" pitchFamily="18" charset="0"/>
                            </a:rPr>
                            <m:t>𝑚</m:t>
                          </m:r>
                        </m:sub>
                      </m:sSub>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m:t>
                          </m:r>
                        </m:num>
                        <m:den>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den>
                      </m:f>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1+8</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𝜁</m:t>
                                      </m:r>
                                    </m:e>
                                    <m:sup>
                                      <m:r>
                                        <a:rPr lang="en-AU" sz="2000" i="1">
                                          <a:solidFill>
                                            <a:srgbClr val="000000"/>
                                          </a:solidFill>
                                          <a:latin typeface="Cambria Math" panose="02040503050406030204" pitchFamily="18" charset="0"/>
                                        </a:rPr>
                                        <m:t>2</m:t>
                                      </m:r>
                                    </m:sup>
                                  </m:sSup>
                                </m:e>
                              </m:rad>
                              <m:r>
                                <a:rPr lang="en-AU" sz="2000" i="1">
                                  <a:solidFill>
                                    <a:srgbClr val="000000"/>
                                  </a:solidFill>
                                  <a:latin typeface="Cambria Math" panose="02040503050406030204" pitchFamily="18" charset="0"/>
                                </a:rPr>
                                <m:t>−1</m:t>
                              </m:r>
                            </m:e>
                          </m:d>
                        </m:e>
                        <m:sup>
                          <m:r>
                            <a:rPr lang="en-AU" sz="2000" i="1">
                              <a:solidFill>
                                <a:srgbClr val="000000"/>
                              </a:solidFill>
                              <a:latin typeface="Cambria Math" panose="02040503050406030204" pitchFamily="18" charset="0"/>
                            </a:rPr>
                            <m:t>1/2</m:t>
                          </m:r>
                        </m:sup>
                      </m:sSup>
                    </m:oMath>
                  </m:oMathPara>
                </a14:m>
                <a:endParaRPr lang="en-AU" sz="2000" dirty="0">
                  <a:solidFill>
                    <a:srgbClr val="000000"/>
                  </a:solidFill>
                </a:endParaRPr>
              </a:p>
              <a:p>
                <a:endParaRPr lang="en-AU" sz="2000" dirty="0"/>
              </a:p>
              <a:p>
                <a:r>
                  <a:rPr lang="en-US" sz="2000" dirty="0">
                    <a:latin typeface="Times New Roman" pitchFamily="18" charset="0"/>
                    <a:cs typeface="Times New Roman" pitchFamily="18" charset="0"/>
                  </a:rPr>
                  <a:t>To reduce the displacement transmission, we should have large </a:t>
                </a:r>
                <a:r>
                  <a:rPr lang="en-US" sz="2000" i="1" dirty="0">
                    <a:latin typeface="Times New Roman" pitchFamily="18" charset="0"/>
                    <a:cs typeface="Times New Roman" pitchFamily="18" charset="0"/>
                  </a:rPr>
                  <a:t>r</a:t>
                </a:r>
                <a:r>
                  <a:rPr lang="en-US" sz="2000" dirty="0">
                    <a:latin typeface="Times New Roman" pitchFamily="18" charset="0"/>
                    <a:cs typeface="Times New Roman" pitchFamily="18" charset="0"/>
                  </a:rPr>
                  <a:t> or  </a:t>
                </a:r>
                <a:r>
                  <a:rPr lang="en-US" sz="2000" dirty="0">
                    <a:latin typeface="Times New Roman" pitchFamily="18" charset="0"/>
                    <a:cs typeface="Times New Roman" pitchFamily="18" charset="0"/>
                    <a:sym typeface="Symbol"/>
                  </a:rPr>
                  <a:t></a:t>
                </a:r>
                <a:r>
                  <a:rPr lang="en-US" sz="2000" baseline="-25000" dirty="0">
                    <a:latin typeface="Times New Roman" pitchFamily="18" charset="0"/>
                    <a:cs typeface="Times New Roman" pitchFamily="18" charset="0"/>
                    <a:sym typeface="Symbol"/>
                  </a:rPr>
                  <a:t>n</a:t>
                </a:r>
                <a:r>
                  <a:rPr lang="en-US" sz="2000" dirty="0">
                    <a:latin typeface="Times New Roman" pitchFamily="18" charset="0"/>
                    <a:cs typeface="Times New Roman" pitchFamily="18" charset="0"/>
                    <a:sym typeface="Symbol"/>
                  </a:rPr>
                  <a:t> &lt;&lt; </a:t>
                </a:r>
                <a:endParaRPr lang="en-US" sz="2000" dirty="0">
                  <a:latin typeface="Times New Roman" pitchFamily="18" charset="0"/>
                  <a:cs typeface="Times New Roman" pitchFamily="18" charset="0"/>
                </a:endParaRPr>
              </a:p>
            </p:txBody>
          </p:sp>
        </mc:Choice>
        <mc:Fallback xmlns="">
          <p:sp>
            <p:nvSpPr>
              <p:cNvPr id="14" name="Object 2">
                <a:extLst>
                  <a:ext uri="{FF2B5EF4-FFF2-40B4-BE49-F238E27FC236}">
                    <a16:creationId xmlns:a16="http://schemas.microsoft.com/office/drawing/2014/main" id="{51F76C6C-713D-46DF-A40F-B19602076F48}"/>
                  </a:ext>
                </a:extLst>
              </p:cNvPr>
              <p:cNvSpPr txBox="1">
                <a:spLocks noRot="1" noChangeAspect="1" noMove="1" noResize="1" noEditPoints="1" noAdjustHandles="1" noChangeArrowheads="1" noChangeShapeType="1" noTextEdit="1"/>
              </p:cNvSpPr>
              <p:nvPr/>
            </p:nvSpPr>
            <p:spPr bwMode="auto">
              <a:xfrm>
                <a:off x="5226326" y="3331437"/>
                <a:ext cx="3467100" cy="2968488"/>
              </a:xfrm>
              <a:prstGeom prst="rect">
                <a:avLst/>
              </a:prstGeom>
              <a:blipFill>
                <a:blip r:embed="rId4"/>
                <a:stretch>
                  <a:fillRect l="-1757" t="-1027"/>
                </a:stretch>
              </a:blipFill>
            </p:spPr>
            <p:txBody>
              <a:bodyPr/>
              <a:lstStyle/>
              <a:p>
                <a:r>
                  <a:rPr lang="en-AU">
                    <a:noFill/>
                  </a:rPr>
                  <a:t> </a:t>
                </a:r>
              </a:p>
            </p:txBody>
          </p:sp>
        </mc:Fallback>
      </mc:AlternateContent>
    </p:spTree>
    <p:extLst>
      <p:ext uri="{BB962C8B-B14F-4D97-AF65-F5344CB8AC3E}">
        <p14:creationId xmlns:p14="http://schemas.microsoft.com/office/powerpoint/2010/main" val="368667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84F7-DB5B-4425-B010-F71CD18D21A2}"/>
              </a:ext>
            </a:extLst>
          </p:cNvPr>
          <p:cNvSpPr>
            <a:spLocks noGrp="1"/>
          </p:cNvSpPr>
          <p:nvPr>
            <p:ph type="title"/>
          </p:nvPr>
        </p:nvSpPr>
        <p:spPr/>
        <p:txBody>
          <a:bodyPr/>
          <a:lstStyle/>
          <a:p>
            <a:pPr algn="ctr"/>
            <a:r>
              <a:rPr lang="en-AU" dirty="0"/>
              <a:t>Displacement transmission</a:t>
            </a:r>
          </a:p>
        </p:txBody>
      </p:sp>
      <p:sp>
        <p:nvSpPr>
          <p:cNvPr id="3" name="Rectangle 2">
            <a:extLst>
              <a:ext uri="{FF2B5EF4-FFF2-40B4-BE49-F238E27FC236}">
                <a16:creationId xmlns:a16="http://schemas.microsoft.com/office/drawing/2014/main" id="{E3D34C33-56F8-4DF3-92CB-4EA8AA6D2C04}"/>
              </a:ext>
            </a:extLst>
          </p:cNvPr>
          <p:cNvSpPr/>
          <p:nvPr/>
        </p:nvSpPr>
        <p:spPr>
          <a:xfrm>
            <a:off x="304800" y="1825487"/>
            <a:ext cx="8534400" cy="487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imes New Roman" panose="02020603050405020304" pitchFamily="18" charset="0"/>
              <a:cs typeface="Times New Roman" panose="02020603050405020304" pitchFamily="18" charset="0"/>
            </a:endParaRPr>
          </a:p>
        </p:txBody>
      </p:sp>
      <p:pic>
        <p:nvPicPr>
          <p:cNvPr id="4" name="1dofBase100hzExciteby_100hz.avi">
            <a:hlinkClick r:id="" action="ppaction://media"/>
            <a:extLst>
              <a:ext uri="{FF2B5EF4-FFF2-40B4-BE49-F238E27FC236}">
                <a16:creationId xmlns:a16="http://schemas.microsoft.com/office/drawing/2014/main" id="{188C1D44-0FEF-41FD-B8D6-27D8FC45351B}"/>
              </a:ext>
            </a:extLst>
          </p:cNvPr>
          <p:cNvPicPr>
            <a:picLocks noChangeAspect="1"/>
          </p:cNvPicPr>
          <p:nvPr>
            <a:videoFile r:link="rId2"/>
            <p:extLst>
              <p:ext uri="{DAA4B4D4-6D71-4841-9C94-3DE7FCFB9230}">
                <p14:media xmlns:p14="http://schemas.microsoft.com/office/powerpoint/2010/main" r:embed="rId1"/>
              </p:ext>
            </p:extLst>
          </p:nvPr>
        </p:nvPicPr>
        <p:blipFill>
          <a:blip r:embed="rId8" cstate="print"/>
          <a:stretch>
            <a:fillRect/>
          </a:stretch>
        </p:blipFill>
        <p:spPr>
          <a:xfrm>
            <a:off x="4579514" y="3473983"/>
            <a:ext cx="3954886" cy="1506624"/>
          </a:xfrm>
          <a:prstGeom prst="rect">
            <a:avLst/>
          </a:prstGeom>
        </p:spPr>
      </p:pic>
      <p:pic>
        <p:nvPicPr>
          <p:cNvPr id="5" name="1dofBase100hzExciteby_200hz.avi">
            <a:hlinkClick r:id="" action="ppaction://media"/>
            <a:extLst>
              <a:ext uri="{FF2B5EF4-FFF2-40B4-BE49-F238E27FC236}">
                <a16:creationId xmlns:a16="http://schemas.microsoft.com/office/drawing/2014/main" id="{3BC7A801-CD8F-415E-8982-40C0A4E55B7E}"/>
              </a:ext>
            </a:extLst>
          </p:cNvPr>
          <p:cNvPicPr>
            <a:picLocks noChangeAspect="1"/>
          </p:cNvPicPr>
          <p:nvPr>
            <a:videoFile r:link="rId4"/>
            <p:extLst>
              <p:ext uri="{DAA4B4D4-6D71-4841-9C94-3DE7FCFB9230}">
                <p14:media xmlns:p14="http://schemas.microsoft.com/office/powerpoint/2010/main" r:link="rId3"/>
              </p:ext>
            </p:extLst>
          </p:nvPr>
        </p:nvPicPr>
        <p:blipFill>
          <a:blip r:embed="rId9" cstate="print"/>
          <a:stretch>
            <a:fillRect/>
          </a:stretch>
        </p:blipFill>
        <p:spPr>
          <a:xfrm>
            <a:off x="4572000" y="5074183"/>
            <a:ext cx="3929060" cy="1475704"/>
          </a:xfrm>
          <a:prstGeom prst="rect">
            <a:avLst/>
          </a:prstGeom>
        </p:spPr>
      </p:pic>
      <p:sp>
        <p:nvSpPr>
          <p:cNvPr id="6" name="TextBox 5">
            <a:extLst>
              <a:ext uri="{FF2B5EF4-FFF2-40B4-BE49-F238E27FC236}">
                <a16:creationId xmlns:a16="http://schemas.microsoft.com/office/drawing/2014/main" id="{1AD4003A-6672-44DF-B7C8-76E5B387E839}"/>
              </a:ext>
            </a:extLst>
          </p:cNvPr>
          <p:cNvSpPr txBox="1"/>
          <p:nvPr/>
        </p:nvSpPr>
        <p:spPr>
          <a:xfrm>
            <a:off x="838200" y="3702583"/>
            <a:ext cx="3345788" cy="1015663"/>
          </a:xfrm>
          <a:prstGeom prst="rect">
            <a:avLst/>
          </a:prstGeom>
          <a:noFill/>
        </p:spPr>
        <p:txBody>
          <a:bodyPr wrap="none" rtlCol="0">
            <a:spAutoFit/>
          </a:bodyPr>
          <a:lstStyle/>
          <a:p>
            <a:r>
              <a:rPr lang="en-US" sz="2000" dirty="0">
                <a:latin typeface="Times New Roman" pitchFamily="18" charset="0"/>
                <a:cs typeface="Times New Roman" pitchFamily="18" charset="0"/>
              </a:rPr>
              <a:t>Natural frequency = 100 Hz</a:t>
            </a:r>
          </a:p>
          <a:p>
            <a:r>
              <a:rPr lang="en-US" sz="2000" dirty="0">
                <a:latin typeface="Times New Roman" pitchFamily="18" charset="0"/>
                <a:cs typeface="Times New Roman" pitchFamily="18" charset="0"/>
              </a:rPr>
              <a:t>Excitation frequency = 100 Hz</a:t>
            </a:r>
          </a:p>
          <a:p>
            <a:r>
              <a:rPr lang="en-US" sz="2000" dirty="0">
                <a:latin typeface="Times New Roman" pitchFamily="18" charset="0"/>
                <a:cs typeface="Times New Roman" pitchFamily="18" charset="0"/>
              </a:rPr>
              <a:t>Damping ratio = 0.05</a:t>
            </a:r>
          </a:p>
        </p:txBody>
      </p:sp>
      <p:sp>
        <p:nvSpPr>
          <p:cNvPr id="7" name="TextBox 6">
            <a:extLst>
              <a:ext uri="{FF2B5EF4-FFF2-40B4-BE49-F238E27FC236}">
                <a16:creationId xmlns:a16="http://schemas.microsoft.com/office/drawing/2014/main" id="{23B14FA8-1421-4DFA-B8EB-9E8B5CE6FCFC}"/>
              </a:ext>
            </a:extLst>
          </p:cNvPr>
          <p:cNvSpPr txBox="1"/>
          <p:nvPr/>
        </p:nvSpPr>
        <p:spPr>
          <a:xfrm>
            <a:off x="838200" y="5226583"/>
            <a:ext cx="3345788" cy="1015663"/>
          </a:xfrm>
          <a:prstGeom prst="rect">
            <a:avLst/>
          </a:prstGeom>
          <a:noFill/>
        </p:spPr>
        <p:txBody>
          <a:bodyPr wrap="none" rtlCol="0">
            <a:spAutoFit/>
          </a:bodyPr>
          <a:lstStyle/>
          <a:p>
            <a:r>
              <a:rPr lang="en-US" sz="2000" dirty="0">
                <a:latin typeface="Times New Roman" pitchFamily="18" charset="0"/>
                <a:cs typeface="Times New Roman" pitchFamily="18" charset="0"/>
              </a:rPr>
              <a:t>Natural frequency = 100 Hz</a:t>
            </a:r>
          </a:p>
          <a:p>
            <a:r>
              <a:rPr lang="en-US" sz="2000" dirty="0">
                <a:latin typeface="Times New Roman" pitchFamily="18" charset="0"/>
                <a:cs typeface="Times New Roman" pitchFamily="18" charset="0"/>
              </a:rPr>
              <a:t>Excitation frequency = 200 Hz</a:t>
            </a:r>
          </a:p>
          <a:p>
            <a:r>
              <a:rPr lang="en-US" sz="2000" dirty="0">
                <a:latin typeface="Times New Roman" pitchFamily="18" charset="0"/>
                <a:cs typeface="Times New Roman" pitchFamily="18" charset="0"/>
              </a:rPr>
              <a:t>Damping ratio = 0.05</a:t>
            </a:r>
          </a:p>
        </p:txBody>
      </p:sp>
      <p:pic>
        <p:nvPicPr>
          <p:cNvPr id="8" name="1dofBase100hzExcitedby_50hz.avi">
            <a:hlinkClick r:id="" action="ppaction://media"/>
            <a:extLst>
              <a:ext uri="{FF2B5EF4-FFF2-40B4-BE49-F238E27FC236}">
                <a16:creationId xmlns:a16="http://schemas.microsoft.com/office/drawing/2014/main" id="{875094AD-618B-4EBE-9B6C-F975EFE2AB9B}"/>
              </a:ext>
            </a:extLst>
          </p:cNvPr>
          <p:cNvPicPr>
            <a:picLocks noChangeAspect="1"/>
          </p:cNvPicPr>
          <p:nvPr>
            <a:videoFile r:link="rId6"/>
            <p:extLst>
              <p:ext uri="{DAA4B4D4-6D71-4841-9C94-3DE7FCFB9230}">
                <p14:media xmlns:p14="http://schemas.microsoft.com/office/powerpoint/2010/main" r:link="rId5"/>
              </p:ext>
            </p:extLst>
          </p:nvPr>
        </p:nvPicPr>
        <p:blipFill>
          <a:blip r:embed="rId10" cstate="print"/>
          <a:stretch>
            <a:fillRect/>
          </a:stretch>
        </p:blipFill>
        <p:spPr>
          <a:xfrm>
            <a:off x="4572000" y="1901687"/>
            <a:ext cx="3886200" cy="1473441"/>
          </a:xfrm>
          <a:prstGeom prst="rect">
            <a:avLst/>
          </a:prstGeom>
        </p:spPr>
      </p:pic>
      <p:sp>
        <p:nvSpPr>
          <p:cNvPr id="9" name="TextBox 8">
            <a:extLst>
              <a:ext uri="{FF2B5EF4-FFF2-40B4-BE49-F238E27FC236}">
                <a16:creationId xmlns:a16="http://schemas.microsoft.com/office/drawing/2014/main" id="{7A27BB27-63E7-4DE6-894C-4ECEA407BAE3}"/>
              </a:ext>
            </a:extLst>
          </p:cNvPr>
          <p:cNvSpPr txBox="1"/>
          <p:nvPr/>
        </p:nvSpPr>
        <p:spPr>
          <a:xfrm>
            <a:off x="914400" y="2101397"/>
            <a:ext cx="3217547" cy="1015663"/>
          </a:xfrm>
          <a:prstGeom prst="rect">
            <a:avLst/>
          </a:prstGeom>
          <a:noFill/>
        </p:spPr>
        <p:txBody>
          <a:bodyPr wrap="none" rtlCol="0">
            <a:spAutoFit/>
          </a:bodyPr>
          <a:lstStyle/>
          <a:p>
            <a:r>
              <a:rPr lang="en-US" sz="2000" dirty="0">
                <a:latin typeface="Times New Roman" pitchFamily="18" charset="0"/>
                <a:cs typeface="Times New Roman" pitchFamily="18" charset="0"/>
              </a:rPr>
              <a:t>Natural frequency = 100 Hz</a:t>
            </a:r>
          </a:p>
          <a:p>
            <a:r>
              <a:rPr lang="en-US" sz="2000" dirty="0">
                <a:latin typeface="Times New Roman" pitchFamily="18" charset="0"/>
                <a:cs typeface="Times New Roman" pitchFamily="18" charset="0"/>
              </a:rPr>
              <a:t>Excitation frequency = 50 Hz</a:t>
            </a:r>
          </a:p>
          <a:p>
            <a:r>
              <a:rPr lang="en-US" sz="2000" dirty="0">
                <a:latin typeface="Times New Roman" pitchFamily="18" charset="0"/>
                <a:cs typeface="Times New Roman" pitchFamily="18" charset="0"/>
              </a:rPr>
              <a:t>Damping ratio = 0.05</a:t>
            </a:r>
          </a:p>
        </p:txBody>
      </p:sp>
    </p:spTree>
    <p:extLst>
      <p:ext uri="{BB962C8B-B14F-4D97-AF65-F5344CB8AC3E}">
        <p14:creationId xmlns:p14="http://schemas.microsoft.com/office/powerpoint/2010/main" val="38593293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p:cTn id="17" fill="hold" display="0">
                  <p:stCondLst>
                    <p:cond delay="indefinite"/>
                  </p:stCondLst>
                  <p:endCondLst>
                    <p:cond evt="onNext" delay="0">
                      <p:tgtEl>
                        <p:sldTgt/>
                      </p:tgtEl>
                    </p:cond>
                    <p:cond evt="onPrev" delay="0">
                      <p:tgtEl>
                        <p:sldTgt/>
                      </p:tgtEl>
                    </p:cond>
                  </p:endCondLst>
                </p:cTn>
                <p:tgtEl>
                  <p:spTgt spid="4"/>
                </p:tgtEl>
              </p:cMediaNode>
            </p:video>
            <p:video>
              <p:cMediaNode>
                <p:cTn id="18" fill="hold" display="0">
                  <p:stCondLst>
                    <p:cond delay="indefinite"/>
                  </p:stCondLst>
                  <p:endCondLst>
                    <p:cond evt="onNext" delay="0">
                      <p:tgtEl>
                        <p:sldTgt/>
                      </p:tgtEl>
                    </p:cond>
                    <p:cond evt="onPrev" delay="0">
                      <p:tgtEl>
                        <p:sldTgt/>
                      </p:tgtEl>
                    </p:cond>
                  </p:endCondLst>
                </p:cTn>
                <p:tgtEl>
                  <p:spTgt spid="5"/>
                </p:tgtEl>
              </p:cMediaNode>
            </p:video>
            <p:video>
              <p:cMediaNode>
                <p:cTn id="19"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A865-0B0C-4559-B853-B51E51B16B91}"/>
              </a:ext>
            </a:extLst>
          </p:cNvPr>
          <p:cNvSpPr>
            <a:spLocks noGrp="1"/>
          </p:cNvSpPr>
          <p:nvPr>
            <p:ph type="title"/>
          </p:nvPr>
        </p:nvSpPr>
        <p:spPr/>
        <p:txBody>
          <a:bodyPr/>
          <a:lstStyle/>
          <a:p>
            <a:pPr algn="ctr"/>
            <a:r>
              <a:rPr lang="en-AU" dirty="0"/>
              <a:t>Displacement transmissibility</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B9E264B-B62A-4281-938A-9B78567E1C40}"/>
                  </a:ext>
                </a:extLst>
              </p:cNvPr>
              <p:cNvSpPr/>
              <p:nvPr/>
            </p:nvSpPr>
            <p:spPr>
              <a:xfrm>
                <a:off x="533400" y="1727791"/>
                <a:ext cx="8229600" cy="1488100"/>
              </a:xfrm>
              <a:prstGeom prst="rect">
                <a:avLst/>
              </a:prstGeom>
            </p:spPr>
            <p:txBody>
              <a:bodyPr wrap="square">
                <a:spAutoFit/>
              </a:bodyPr>
              <a:lstStyle/>
              <a:p>
                <a:pPr>
                  <a:spcBef>
                    <a:spcPts val="0"/>
                  </a:spcBef>
                </a:pPr>
                <a:r>
                  <a:rPr lang="en-US" sz="2000" dirty="0">
                    <a:latin typeface="Times New Roman" pitchFamily="18" charset="0"/>
                    <a:cs typeface="Times New Roman" pitchFamily="18" charset="0"/>
                  </a:rPr>
                  <a:t>To reduce the displacement transmission, we should have </a:t>
                </a:r>
                <a:r>
                  <a:rPr lang="en-US" sz="2000" dirty="0">
                    <a:latin typeface="Times New Roman" pitchFamily="18" charset="0"/>
                    <a:cs typeface="Times New Roman" pitchFamily="18" charset="0"/>
                    <a:sym typeface="Symbol"/>
                  </a:rPr>
                  <a:t></a:t>
                </a:r>
                <a:r>
                  <a:rPr lang="en-US" sz="2000" baseline="-25000" dirty="0">
                    <a:latin typeface="Times New Roman" pitchFamily="18" charset="0"/>
                    <a:cs typeface="Times New Roman" pitchFamily="18" charset="0"/>
                    <a:sym typeface="Symbol"/>
                  </a:rPr>
                  <a:t>n</a:t>
                </a:r>
                <a:r>
                  <a:rPr lang="en-US" sz="2000" dirty="0">
                    <a:latin typeface="Times New Roman" pitchFamily="18" charset="0"/>
                    <a:cs typeface="Times New Roman" pitchFamily="18" charset="0"/>
                    <a:sym typeface="Symbol"/>
                  </a:rPr>
                  <a:t> &lt;&lt; </a:t>
                </a:r>
              </a:p>
              <a:p>
                <a:pPr>
                  <a:spcBef>
                    <a:spcPts val="0"/>
                  </a:spcBef>
                </a:pPr>
                <a:r>
                  <a:rPr lang="en-US" sz="2000" dirty="0">
                    <a:latin typeface="Times New Roman" pitchFamily="18" charset="0"/>
                    <a:cs typeface="Times New Roman" pitchFamily="18" charset="0"/>
                    <a:sym typeface="Symbol"/>
                  </a:rPr>
                  <a:t>Note that </a:t>
                </a:r>
                <a14:m>
                  <m:oMath xmlns:m="http://schemas.openxmlformats.org/officeDocument/2006/math">
                    <m:sSub>
                      <m:sSubPr>
                        <m:ctrlPr>
                          <a:rPr lang="en-US" sz="2000" i="1" smtClean="0">
                            <a:latin typeface="Cambria Math" panose="02040503050406030204" pitchFamily="18" charset="0"/>
                            <a:cs typeface="Times New Roman" pitchFamily="18" charset="0"/>
                            <a:sym typeface="Symbol"/>
                          </a:rPr>
                        </m:ctrlPr>
                      </m:sSubPr>
                      <m:e>
                        <m:r>
                          <a:rPr lang="en-US" sz="2000" i="1" smtClean="0">
                            <a:latin typeface="Cambria Math" panose="02040503050406030204" pitchFamily="18" charset="0"/>
                            <a:ea typeface="Cambria Math" panose="02040503050406030204" pitchFamily="18" charset="0"/>
                            <a:cs typeface="Times New Roman" pitchFamily="18" charset="0"/>
                            <a:sym typeface="Symbol"/>
                          </a:rPr>
                          <m:t>𝜔</m:t>
                        </m:r>
                      </m:e>
                      <m:sub>
                        <m:r>
                          <a:rPr lang="en-AU" sz="2000" b="0" i="1" smtClean="0">
                            <a:latin typeface="Cambria Math" panose="02040503050406030204" pitchFamily="18" charset="0"/>
                            <a:cs typeface="Times New Roman" pitchFamily="18" charset="0"/>
                            <a:sym typeface="Symbol"/>
                          </a:rPr>
                          <m:t>𝑛</m:t>
                        </m:r>
                      </m:sub>
                    </m:sSub>
                    <m:r>
                      <a:rPr lang="en-AU" sz="2000" b="0" i="1" smtClean="0">
                        <a:latin typeface="Cambria Math" panose="02040503050406030204" pitchFamily="18" charset="0"/>
                        <a:cs typeface="Times New Roman" pitchFamily="18" charset="0"/>
                        <a:sym typeface="Symbol"/>
                      </a:rPr>
                      <m:t>=</m:t>
                    </m:r>
                    <m:rad>
                      <m:radPr>
                        <m:degHide m:val="on"/>
                        <m:ctrlPr>
                          <a:rPr lang="en-AU" sz="2000" b="0" i="1" smtClean="0">
                            <a:latin typeface="Cambria Math" panose="02040503050406030204" pitchFamily="18" charset="0"/>
                            <a:cs typeface="Times New Roman" pitchFamily="18" charset="0"/>
                            <a:sym typeface="Symbol"/>
                          </a:rPr>
                        </m:ctrlPr>
                      </m:radPr>
                      <m:deg/>
                      <m:e>
                        <m:f>
                          <m:fPr>
                            <m:ctrlPr>
                              <a:rPr lang="en-AU" sz="2000" b="0" i="1" smtClean="0">
                                <a:latin typeface="Cambria Math" panose="02040503050406030204" pitchFamily="18" charset="0"/>
                                <a:cs typeface="Times New Roman" pitchFamily="18" charset="0"/>
                                <a:sym typeface="Symbol"/>
                              </a:rPr>
                            </m:ctrlPr>
                          </m:fPr>
                          <m:num>
                            <m:r>
                              <a:rPr lang="en-AU" sz="2000" b="0" i="1" smtClean="0">
                                <a:latin typeface="Cambria Math" panose="02040503050406030204" pitchFamily="18" charset="0"/>
                                <a:cs typeface="Times New Roman" pitchFamily="18" charset="0"/>
                                <a:sym typeface="Symbol"/>
                              </a:rPr>
                              <m:t>𝑘</m:t>
                            </m:r>
                          </m:num>
                          <m:den>
                            <m:r>
                              <a:rPr lang="en-AU" sz="2000" b="0" i="1" smtClean="0">
                                <a:latin typeface="Cambria Math" panose="02040503050406030204" pitchFamily="18" charset="0"/>
                                <a:cs typeface="Times New Roman" pitchFamily="18" charset="0"/>
                                <a:sym typeface="Symbol"/>
                              </a:rPr>
                              <m:t>𝑚</m:t>
                            </m:r>
                          </m:den>
                        </m:f>
                      </m:e>
                    </m:rad>
                  </m:oMath>
                </a14:m>
                <a:r>
                  <a:rPr lang="en-US" sz="2000" dirty="0">
                    <a:latin typeface="Times New Roman" pitchFamily="18" charset="0"/>
                    <a:cs typeface="Times New Roman" pitchFamily="18" charset="0"/>
                  </a:rPr>
                  <a:t>  and small spring constant </a:t>
                </a:r>
                <a:r>
                  <a:rPr lang="en-US" sz="2000" i="1" dirty="0">
                    <a:latin typeface="Times New Roman" pitchFamily="18" charset="0"/>
                    <a:cs typeface="Times New Roman" pitchFamily="18" charset="0"/>
                  </a:rPr>
                  <a:t>k </a:t>
                </a:r>
                <a:r>
                  <a:rPr lang="en-US" sz="2000" dirty="0">
                    <a:latin typeface="Times New Roman" pitchFamily="18" charset="0"/>
                    <a:cs typeface="Times New Roman" pitchFamily="18" charset="0"/>
                  </a:rPr>
                  <a:t>(soft spring) leads to small</a:t>
                </a:r>
                <a:r>
                  <a:rPr lang="en-US" sz="2000" i="1"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cs typeface="Times New Roman" pitchFamily="18" charset="0"/>
                            <a:sym typeface="Symbol"/>
                          </a:rPr>
                        </m:ctrlPr>
                      </m:sSubPr>
                      <m:e>
                        <m:r>
                          <a:rPr lang="en-US" sz="2000" i="1">
                            <a:latin typeface="Cambria Math" panose="02040503050406030204" pitchFamily="18" charset="0"/>
                            <a:ea typeface="Cambria Math" panose="02040503050406030204" pitchFamily="18" charset="0"/>
                            <a:cs typeface="Times New Roman" pitchFamily="18" charset="0"/>
                            <a:sym typeface="Symbol"/>
                          </a:rPr>
                          <m:t>𝜔</m:t>
                        </m:r>
                      </m:e>
                      <m:sub>
                        <m:r>
                          <a:rPr lang="en-AU" sz="2000" i="1">
                            <a:latin typeface="Cambria Math" panose="02040503050406030204" pitchFamily="18" charset="0"/>
                            <a:cs typeface="Times New Roman" pitchFamily="18" charset="0"/>
                            <a:sym typeface="Symbol"/>
                          </a:rPr>
                          <m:t>𝑛</m:t>
                        </m:r>
                      </m:sub>
                    </m:sSub>
                  </m:oMath>
                </a14:m>
                <a:endParaRPr lang="en-US" sz="2000" dirty="0">
                  <a:latin typeface="Times New Roman" pitchFamily="18" charset="0"/>
                  <a:cs typeface="Times New Roman" pitchFamily="18" charset="0"/>
                </a:endParaRPr>
              </a:p>
              <a:p>
                <a:pPr marL="342900" indent="-342900">
                  <a:spcBef>
                    <a:spcPct val="50000"/>
                  </a:spcBef>
                  <a:buFont typeface="Wingdings" panose="05000000000000000000" pitchFamily="2" charset="2"/>
                  <a:buChar char="v"/>
                </a:pPr>
                <a:r>
                  <a:rPr lang="en-US" sz="2000" dirty="0">
                    <a:latin typeface="Times New Roman" pitchFamily="18" charset="0"/>
                    <a:cs typeface="Times New Roman" pitchFamily="18" charset="0"/>
                  </a:rPr>
                  <a:t>One way is to isolate the transmission using soft spring</a:t>
                </a:r>
              </a:p>
            </p:txBody>
          </p:sp>
        </mc:Choice>
        <mc:Fallback xmlns="">
          <p:sp>
            <p:nvSpPr>
              <p:cNvPr id="5" name="Rectangle 4">
                <a:extLst>
                  <a:ext uri="{FF2B5EF4-FFF2-40B4-BE49-F238E27FC236}">
                    <a16:creationId xmlns:a16="http://schemas.microsoft.com/office/drawing/2014/main" id="{8B9E264B-B62A-4281-938A-9B78567E1C40}"/>
                  </a:ext>
                </a:extLst>
              </p:cNvPr>
              <p:cNvSpPr>
                <a:spLocks noRot="1" noChangeAspect="1" noMove="1" noResize="1" noEditPoints="1" noAdjustHandles="1" noChangeArrowheads="1" noChangeShapeType="1" noTextEdit="1"/>
              </p:cNvSpPr>
              <p:nvPr/>
            </p:nvSpPr>
            <p:spPr>
              <a:xfrm>
                <a:off x="533400" y="1727791"/>
                <a:ext cx="8229600" cy="1488100"/>
              </a:xfrm>
              <a:prstGeom prst="rect">
                <a:avLst/>
              </a:prstGeom>
              <a:blipFill>
                <a:blip r:embed="rId2"/>
                <a:stretch>
                  <a:fillRect l="-815" t="-2449" b="-6122"/>
                </a:stretch>
              </a:blipFill>
            </p:spPr>
            <p:txBody>
              <a:bodyPr/>
              <a:lstStyle/>
              <a:p>
                <a:r>
                  <a:rPr lang="en-AU">
                    <a:noFill/>
                  </a:rPr>
                  <a:t> </a:t>
                </a:r>
              </a:p>
            </p:txBody>
          </p:sp>
        </mc:Fallback>
      </mc:AlternateContent>
      <p:pic>
        <p:nvPicPr>
          <p:cNvPr id="6" name="Picture 11" descr="http://www.99max.com/baseisolation/bi.gif">
            <a:extLst>
              <a:ext uri="{FF2B5EF4-FFF2-40B4-BE49-F238E27FC236}">
                <a16:creationId xmlns:a16="http://schemas.microsoft.com/office/drawing/2014/main" id="{88F941C5-519B-4867-9B07-02DD7BE683F6}"/>
              </a:ext>
            </a:extLst>
          </p:cNvPr>
          <p:cNvPicPr>
            <a:picLocks noChangeAspect="1" noChangeArrowheads="1" noCrop="1"/>
          </p:cNvPicPr>
          <p:nvPr/>
        </p:nvPicPr>
        <p:blipFill>
          <a:blip r:embed="rId3" cstate="print"/>
          <a:srcRect/>
          <a:stretch>
            <a:fillRect/>
          </a:stretch>
        </p:blipFill>
        <p:spPr bwMode="auto">
          <a:xfrm>
            <a:off x="5753101" y="4150114"/>
            <a:ext cx="1620090" cy="2323056"/>
          </a:xfrm>
          <a:prstGeom prst="rect">
            <a:avLst/>
          </a:prstGeom>
          <a:noFill/>
          <a:ln w="9525">
            <a:noFill/>
            <a:miter lim="800000"/>
            <a:headEnd/>
            <a:tailEnd/>
          </a:ln>
        </p:spPr>
      </p:pic>
      <p:pic>
        <p:nvPicPr>
          <p:cNvPr id="7" name="Picture 14" descr="http://www.99max.com/baseisolation/nobi.gif">
            <a:extLst>
              <a:ext uri="{FF2B5EF4-FFF2-40B4-BE49-F238E27FC236}">
                <a16:creationId xmlns:a16="http://schemas.microsoft.com/office/drawing/2014/main" id="{3C25CB7E-6F01-4444-A82C-CA7F0D911DAF}"/>
              </a:ext>
            </a:extLst>
          </p:cNvPr>
          <p:cNvPicPr>
            <a:picLocks noChangeAspect="1" noChangeArrowheads="1" noCrop="1"/>
          </p:cNvPicPr>
          <p:nvPr/>
        </p:nvPicPr>
        <p:blipFill>
          <a:blip r:embed="rId4" cstate="print"/>
          <a:srcRect/>
          <a:stretch>
            <a:fillRect/>
          </a:stretch>
        </p:blipFill>
        <p:spPr bwMode="auto">
          <a:xfrm>
            <a:off x="1752600" y="4226396"/>
            <a:ext cx="1620089" cy="2322973"/>
          </a:xfrm>
          <a:prstGeom prst="rect">
            <a:avLst/>
          </a:prstGeom>
          <a:noFill/>
          <a:ln w="9525">
            <a:noFill/>
            <a:miter lim="800000"/>
            <a:headEnd/>
            <a:tailEnd/>
          </a:ln>
        </p:spPr>
      </p:pic>
      <p:grpSp>
        <p:nvGrpSpPr>
          <p:cNvPr id="8" name="Group 6">
            <a:extLst>
              <a:ext uri="{FF2B5EF4-FFF2-40B4-BE49-F238E27FC236}">
                <a16:creationId xmlns:a16="http://schemas.microsoft.com/office/drawing/2014/main" id="{7B6AE8AB-7CED-47E8-9A9A-9FAFCE561AE1}"/>
              </a:ext>
            </a:extLst>
          </p:cNvPr>
          <p:cNvGrpSpPr>
            <a:grpSpLocks/>
          </p:cNvGrpSpPr>
          <p:nvPr/>
        </p:nvGrpSpPr>
        <p:grpSpPr bwMode="auto">
          <a:xfrm>
            <a:off x="4800600" y="5330170"/>
            <a:ext cx="1828800" cy="762000"/>
            <a:chOff x="2592" y="3408"/>
            <a:chExt cx="1152" cy="480"/>
          </a:xfrm>
        </p:grpSpPr>
        <p:sp>
          <p:nvSpPr>
            <p:cNvPr id="9" name="Rectangle 15">
              <a:extLst>
                <a:ext uri="{FF2B5EF4-FFF2-40B4-BE49-F238E27FC236}">
                  <a16:creationId xmlns:a16="http://schemas.microsoft.com/office/drawing/2014/main" id="{095B8370-6BCA-490D-86F1-8FEFB01BE383}"/>
                </a:ext>
              </a:extLst>
            </p:cNvPr>
            <p:cNvSpPr>
              <a:spLocks noChangeArrowheads="1"/>
            </p:cNvSpPr>
            <p:nvPr/>
          </p:nvSpPr>
          <p:spPr bwMode="auto">
            <a:xfrm>
              <a:off x="2592" y="3408"/>
              <a:ext cx="1152" cy="231"/>
            </a:xfrm>
            <a:prstGeom prst="rect">
              <a:avLst/>
            </a:prstGeom>
            <a:noFill/>
            <a:ln w="9525">
              <a:noFill/>
              <a:miter lim="800000"/>
              <a:headEnd/>
              <a:tailEnd/>
            </a:ln>
          </p:spPr>
          <p:txBody>
            <a:bodyPr>
              <a:spAutoFit/>
            </a:bodyPr>
            <a:lstStyle/>
            <a:p>
              <a:r>
                <a:rPr lang="en-IE" dirty="0">
                  <a:solidFill>
                    <a:srgbClr val="0000CC"/>
                  </a:solidFill>
                  <a:sym typeface="Wingdings" pitchFamily="2" charset="2"/>
                </a:rPr>
                <a:t>“soft” spring</a:t>
              </a:r>
              <a:endParaRPr lang="en-IE" dirty="0">
                <a:solidFill>
                  <a:srgbClr val="0000CC"/>
                </a:solidFill>
              </a:endParaRPr>
            </a:p>
          </p:txBody>
        </p:sp>
        <p:cxnSp>
          <p:nvCxnSpPr>
            <p:cNvPr id="10" name="Straight Arrow Connector 9">
              <a:extLst>
                <a:ext uri="{FF2B5EF4-FFF2-40B4-BE49-F238E27FC236}">
                  <a16:creationId xmlns:a16="http://schemas.microsoft.com/office/drawing/2014/main" id="{9B6A02AD-4386-4482-AF5D-C768DC82F381}"/>
                </a:ext>
              </a:extLst>
            </p:cNvPr>
            <p:cNvCxnSpPr/>
            <p:nvPr/>
          </p:nvCxnSpPr>
          <p:spPr>
            <a:xfrm rot="16200000" flipH="1">
              <a:off x="3216" y="3648"/>
              <a:ext cx="240" cy="240"/>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grpSp>
      <p:sp>
        <p:nvSpPr>
          <p:cNvPr id="11" name="Text Box 18">
            <a:extLst>
              <a:ext uri="{FF2B5EF4-FFF2-40B4-BE49-F238E27FC236}">
                <a16:creationId xmlns:a16="http://schemas.microsoft.com/office/drawing/2014/main" id="{E646C1CB-F501-4C75-98F8-F2514A8ABC32}"/>
              </a:ext>
            </a:extLst>
          </p:cNvPr>
          <p:cNvSpPr txBox="1">
            <a:spLocks noChangeArrowheads="1"/>
          </p:cNvSpPr>
          <p:nvPr/>
        </p:nvSpPr>
        <p:spPr bwMode="auto">
          <a:xfrm>
            <a:off x="1775791" y="3500197"/>
            <a:ext cx="1828800" cy="400110"/>
          </a:xfrm>
          <a:prstGeom prst="rect">
            <a:avLst/>
          </a:prstGeom>
          <a:noFill/>
          <a:ln w="9525">
            <a:noFill/>
            <a:miter lim="800000"/>
            <a:headEnd/>
            <a:tailEnd/>
          </a:ln>
        </p:spPr>
        <p:txBody>
          <a:bodyPr>
            <a:spAutoFit/>
          </a:bodyPr>
          <a:lstStyle/>
          <a:p>
            <a:pPr>
              <a:spcBef>
                <a:spcPct val="50000"/>
              </a:spcBef>
            </a:pPr>
            <a:r>
              <a:rPr lang="en-US" sz="2000" dirty="0">
                <a:latin typeface="Times New Roman" pitchFamily="18" charset="0"/>
                <a:cs typeface="Times New Roman" pitchFamily="18" charset="0"/>
              </a:rPr>
              <a:t>Non-isolated</a:t>
            </a:r>
          </a:p>
        </p:txBody>
      </p:sp>
      <p:sp>
        <p:nvSpPr>
          <p:cNvPr id="12" name="Text Box 19">
            <a:extLst>
              <a:ext uri="{FF2B5EF4-FFF2-40B4-BE49-F238E27FC236}">
                <a16:creationId xmlns:a16="http://schemas.microsoft.com/office/drawing/2014/main" id="{3A0FA49F-A1E1-4648-8EBA-137C082281F3}"/>
              </a:ext>
            </a:extLst>
          </p:cNvPr>
          <p:cNvSpPr txBox="1">
            <a:spLocks noChangeArrowheads="1"/>
          </p:cNvSpPr>
          <p:nvPr/>
        </p:nvSpPr>
        <p:spPr bwMode="auto">
          <a:xfrm>
            <a:off x="5981700" y="3518047"/>
            <a:ext cx="1295400" cy="400110"/>
          </a:xfrm>
          <a:prstGeom prst="rect">
            <a:avLst/>
          </a:prstGeom>
          <a:noFill/>
          <a:ln w="9525">
            <a:noFill/>
            <a:miter lim="800000"/>
            <a:headEnd/>
            <a:tailEnd/>
          </a:ln>
        </p:spPr>
        <p:txBody>
          <a:bodyPr>
            <a:spAutoFit/>
          </a:bodyPr>
          <a:lstStyle/>
          <a:p>
            <a:pPr>
              <a:spcBef>
                <a:spcPct val="50000"/>
              </a:spcBef>
            </a:pPr>
            <a:r>
              <a:rPr lang="en-US" sz="2000" dirty="0">
                <a:latin typeface="Times New Roman" pitchFamily="18" charset="0"/>
                <a:cs typeface="Times New Roman" pitchFamily="18" charset="0"/>
              </a:rPr>
              <a:t>Isolated</a:t>
            </a:r>
          </a:p>
        </p:txBody>
      </p:sp>
    </p:spTree>
    <p:extLst>
      <p:ext uri="{BB962C8B-B14F-4D97-AF65-F5344CB8AC3E}">
        <p14:creationId xmlns:p14="http://schemas.microsoft.com/office/powerpoint/2010/main" val="113265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6639B4-74A4-42BC-8BD7-3C15604A9BDA}"/>
              </a:ext>
            </a:extLst>
          </p:cNvPr>
          <p:cNvSpPr>
            <a:spLocks noGrp="1"/>
          </p:cNvSpPr>
          <p:nvPr>
            <p:ph type="title"/>
          </p:nvPr>
        </p:nvSpPr>
        <p:spPr/>
        <p:txBody>
          <a:bodyPr/>
          <a:lstStyle/>
          <a:p>
            <a:pPr algn="ctr"/>
            <a:r>
              <a:rPr lang="en-US" altLang="en-US" dirty="0"/>
              <a:t>Phase shift</a:t>
            </a:r>
            <a:endParaRPr lang="en-AU" dirty="0"/>
          </a:p>
        </p:txBody>
      </p:sp>
      <mc:AlternateContent xmlns:mc="http://schemas.openxmlformats.org/markup-compatibility/2006" xmlns:a14="http://schemas.microsoft.com/office/drawing/2010/main">
        <mc:Choice Requires="a14">
          <p:sp>
            <p:nvSpPr>
              <p:cNvPr id="5" name="Text Box 44">
                <a:extLst>
                  <a:ext uri="{FF2B5EF4-FFF2-40B4-BE49-F238E27FC236}">
                    <a16:creationId xmlns:a16="http://schemas.microsoft.com/office/drawing/2014/main" id="{1C055140-FA6D-43FF-9572-953EE48E351E}"/>
                  </a:ext>
                </a:extLst>
              </p:cNvPr>
              <p:cNvSpPr txBox="1">
                <a:spLocks noChangeArrowheads="1"/>
              </p:cNvSpPr>
              <p:nvPr/>
            </p:nvSpPr>
            <p:spPr bwMode="auto">
              <a:xfrm>
                <a:off x="762000" y="1890505"/>
                <a:ext cx="8077200" cy="4436407"/>
              </a:xfrm>
              <a:prstGeom prst="rect">
                <a:avLst/>
              </a:prstGeom>
              <a:noFill/>
              <a:ln w="9525">
                <a:noFill/>
                <a:miter lim="800000"/>
                <a:headEnd/>
                <a:tailEnd/>
              </a:ln>
              <a:effectLst/>
            </p:spPr>
            <p:txBody>
              <a:bodyPr wrap="square">
                <a:spAutoFit/>
              </a:bodyPr>
              <a:lstStyle/>
              <a:p>
                <a:pPr>
                  <a:lnSpc>
                    <a:spcPct val="120000"/>
                  </a:lnSpc>
                </a:pPr>
                <a:r>
                  <a:rPr lang="en-US" sz="2000" dirty="0">
                    <a:latin typeface="Times New Roman" pitchFamily="18" charset="0"/>
                    <a:cs typeface="Times New Roman" pitchFamily="18" charset="0"/>
                  </a:rPr>
                  <a:t>For base excitation: </a:t>
                </a:r>
                <a14:m>
                  <m:oMath xmlns:m="http://schemas.openxmlformats.org/officeDocument/2006/math">
                    <m:r>
                      <a:rPr lang="en-AU" sz="2000" i="1" smtClean="0">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𝑘𝑥</m:t>
                    </m:r>
                    <m:r>
                      <a:rPr lang="en-AU" sz="2000" i="1">
                        <a:solidFill>
                          <a:srgbClr val="000000"/>
                        </a:solidFill>
                        <a:latin typeface="Cambria Math" panose="02040503050406030204" pitchFamily="18" charset="0"/>
                      </a:rPr>
                      <m:t>=</m:t>
                    </m:r>
                    <m:sSub>
                      <m:sSubPr>
                        <m:ctrlPr>
                          <a:rPr lang="en-AU" sz="2000" i="1">
                            <a:solidFill>
                              <a:srgbClr val="000000"/>
                            </a:solidFill>
                            <a:latin typeface="Cambria Math" panose="02040503050406030204" pitchFamily="18" charset="0"/>
                          </a:rPr>
                        </m:ctrlPr>
                      </m:sSubPr>
                      <m:e>
                        <m:r>
                          <a:rPr lang="en-AU" sz="2000" b="0" i="1" smtClean="0">
                            <a:solidFill>
                              <a:srgbClr val="000000"/>
                            </a:solidFill>
                            <a:latin typeface="Cambria Math" panose="02040503050406030204" pitchFamily="18" charset="0"/>
                          </a:rPr>
                          <m:t>𝑌</m:t>
                        </m:r>
                      </m:e>
                      <m:sub>
                        <m:r>
                          <a:rPr lang="en-AU" sz="2000" i="1">
                            <a:solidFill>
                              <a:srgbClr val="000000"/>
                            </a:solidFill>
                            <a:latin typeface="Cambria Math" panose="02040503050406030204" pitchFamily="18" charset="0"/>
                          </a:rPr>
                          <m:t>0</m:t>
                        </m:r>
                      </m:sub>
                    </m:sSub>
                    <m:func>
                      <m:funcPr>
                        <m:ctrlPr>
                          <a:rPr lang="en-AU" sz="2000" i="1">
                            <a:solidFill>
                              <a:srgbClr val="000000"/>
                            </a:solidFill>
                            <a:latin typeface="Cambria Math" panose="02040503050406030204" pitchFamily="18" charset="0"/>
                          </a:rPr>
                        </m:ctrlPr>
                      </m:funcPr>
                      <m:fName>
                        <m:r>
                          <m:rPr>
                            <m:sty m:val="p"/>
                          </m:rPr>
                          <a:rPr lang="en-AU" sz="2000" i="0">
                            <a:solidFill>
                              <a:srgbClr val="000000"/>
                            </a:solidFill>
                            <a:latin typeface="Cambria Math" panose="02040503050406030204" pitchFamily="18" charset="0"/>
                          </a:rPr>
                          <m:t>sin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ea typeface="Cambria Math" panose="02040503050406030204" pitchFamily="18" charset="0"/>
                      </a:rPr>
                      <m:t>𝛼</m:t>
                    </m:r>
                    <m:r>
                      <a:rPr lang="en-AU" sz="2000" i="1">
                        <a:solidFill>
                          <a:srgbClr val="000000"/>
                        </a:solidFill>
                        <a:latin typeface="Cambria Math" panose="02040503050406030204" pitchFamily="18" charset="0"/>
                      </a:rPr>
                      <m:t>)</m:t>
                    </m:r>
                  </m:oMath>
                </a14:m>
                <a:endParaRPr lang="en-AU" sz="2000" dirty="0"/>
              </a:p>
              <a:p>
                <a:pPr marL="342900" indent="-342900">
                  <a:lnSpc>
                    <a:spcPct val="120000"/>
                  </a:lnSpc>
                  <a:buFont typeface="Wingdings" panose="05000000000000000000" pitchFamily="2" charset="2"/>
                  <a:buChar char="v"/>
                </a:pPr>
                <a:r>
                  <a:rPr lang="en-US" sz="2000" dirty="0">
                    <a:latin typeface="Times New Roman" pitchFamily="18" charset="0"/>
                    <a:cs typeface="Times New Roman" pitchFamily="18" charset="0"/>
                  </a:rPr>
                  <a:t>Steady state response is  </a:t>
                </a:r>
                <a14:m>
                  <m:oMath xmlns:m="http://schemas.openxmlformats.org/officeDocument/2006/math">
                    <m:r>
                      <a:rPr lang="en-AU" sz="2000" b="0" i="1" smtClean="0">
                        <a:solidFill>
                          <a:srgbClr val="000000"/>
                        </a:solidFill>
                        <a:latin typeface="Cambria Math" panose="02040503050406030204" pitchFamily="18" charset="0"/>
                      </a:rPr>
                      <m:t>𝑥</m:t>
                    </m:r>
                    <m:d>
                      <m:dPr>
                        <m:ctrlPr>
                          <a:rPr lang="en-AU" sz="2000" b="0" i="1" smtClean="0">
                            <a:solidFill>
                              <a:srgbClr val="000000"/>
                            </a:solidFill>
                            <a:latin typeface="Cambria Math" panose="02040503050406030204" pitchFamily="18" charset="0"/>
                          </a:rPr>
                        </m:ctrlPr>
                      </m:dPr>
                      <m:e>
                        <m:r>
                          <a:rPr lang="en-AU" sz="2000" b="0" i="1" smtClean="0">
                            <a:solidFill>
                              <a:srgbClr val="000000"/>
                            </a:solidFill>
                            <a:latin typeface="Cambria Math" panose="02040503050406030204" pitchFamily="18" charset="0"/>
                          </a:rPr>
                          <m:t>𝑡</m:t>
                        </m:r>
                      </m:e>
                    </m:d>
                    <m:r>
                      <a:rPr lang="en-AU" sz="2000" b="0" i="1" smtClean="0">
                        <a:solidFill>
                          <a:srgbClr val="000000"/>
                        </a:solidFill>
                        <a:latin typeface="Cambria Math" panose="02040503050406030204" pitchFamily="18" charset="0"/>
                      </a:rPr>
                      <m:t>=</m:t>
                    </m:r>
                    <m:r>
                      <a:rPr lang="en-AU" sz="2000" i="1" smtClean="0">
                        <a:solidFill>
                          <a:srgbClr val="000000"/>
                        </a:solidFill>
                        <a:latin typeface="Cambria Math" panose="02040503050406030204" pitchFamily="18" charset="0"/>
                      </a:rPr>
                      <m:t>𝑋</m:t>
                    </m:r>
                    <m:func>
                      <m:funcPr>
                        <m:ctrlPr>
                          <a:rPr lang="en-AU" sz="2000" i="1">
                            <a:solidFill>
                              <a:srgbClr val="000000"/>
                            </a:solidFill>
                            <a:latin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rPr>
                          <m:t>sin</m:t>
                        </m:r>
                        <m:r>
                          <a:rPr lang="en-AU" sz="2000" b="0" i="0" smtClean="0">
                            <a:solidFill>
                              <a:srgbClr val="000000"/>
                            </a:solidFill>
                            <a:latin typeface="Cambria Math" panose="02040503050406030204" pitchFamily="18" charset="0"/>
                          </a:rPr>
                          <m:t> </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ea typeface="Cambria Math" panose="02040503050406030204" pitchFamily="18" charset="0"/>
                      </a:rPr>
                      <m:t>𝛼</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𝑋</m:t>
                    </m:r>
                    <m:func>
                      <m:funcPr>
                        <m:ctrlPr>
                          <a:rPr lang="en-AU" sz="2000" i="1">
                            <a:solidFill>
                              <a:srgbClr val="000000"/>
                            </a:solidFill>
                            <a:latin typeface="Cambria Math" panose="02040503050406030204" pitchFamily="18" charset="0"/>
                          </a:rPr>
                        </m:ctrlPr>
                      </m:funcPr>
                      <m:fName>
                        <m:r>
                          <m:rPr>
                            <m:sty m:val="p"/>
                          </m:rPr>
                          <a:rPr lang="en-AU" sz="2000">
                            <a:solidFill>
                              <a:srgbClr val="000000"/>
                            </a:solidFill>
                            <a:latin typeface="Cambria Math" panose="02040503050406030204" pitchFamily="18" charset="0"/>
                          </a:rPr>
                          <m:t>sin</m:t>
                        </m:r>
                        <m:r>
                          <a:rPr lang="en-AU" sz="2000">
                            <a:solidFill>
                              <a:srgbClr val="000000"/>
                            </a:solidFill>
                            <a:latin typeface="Cambria Math" panose="02040503050406030204" pitchFamily="18" charset="0"/>
                          </a:rPr>
                          <m:t> </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r>
                      <a:rPr lang="en-AU" sz="2000" i="1" smtClean="0">
                        <a:solidFill>
                          <a:srgbClr val="000000"/>
                        </a:solidFill>
                        <a:latin typeface="Cambria Math" panose="02040503050406030204" pitchFamily="18" charset="0"/>
                        <a:ea typeface="Cambria Math" panose="02040503050406030204" pitchFamily="18" charset="0"/>
                      </a:rPr>
                      <m:t>𝜙</m:t>
                    </m:r>
                    <m:r>
                      <a:rPr lang="en-AU" sz="2000" i="1">
                        <a:solidFill>
                          <a:srgbClr val="000000"/>
                        </a:solidFill>
                        <a:latin typeface="Cambria Math" panose="02040503050406030204" pitchFamily="18" charset="0"/>
                      </a:rPr>
                      <m:t>)</m:t>
                    </m:r>
                  </m:oMath>
                </a14:m>
                <a:endParaRPr lang="en-AU" sz="2000" dirty="0">
                  <a:latin typeface="Times New Roman" panose="02020603050405020304" pitchFamily="18" charset="0"/>
                  <a:cs typeface="Times New Roman" panose="02020603050405020304" pitchFamily="18" charset="0"/>
                </a:endParaRPr>
              </a:p>
              <a:p>
                <a:pPr>
                  <a:lnSpc>
                    <a:spcPct val="120000"/>
                  </a:lnSpc>
                </a:pPr>
                <a:r>
                  <a:rPr lang="en-AU" sz="2000" dirty="0">
                    <a:latin typeface="Times New Roman" panose="02020603050405020304" pitchFamily="18" charset="0"/>
                    <a:cs typeface="Times New Roman" panose="02020603050405020304" pitchFamily="18" charset="0"/>
                  </a:rPr>
                  <a:t>where  </a:t>
                </a:r>
                <a14:m>
                  <m:oMath xmlns:m="http://schemas.openxmlformats.org/officeDocument/2006/math">
                    <m:r>
                      <a:rPr lang="en-AU" sz="2000" i="1">
                        <a:solidFill>
                          <a:srgbClr val="000000"/>
                        </a:solidFill>
                        <a:latin typeface="Cambria Math" panose="02040503050406030204" pitchFamily="18" charset="0"/>
                      </a:rPr>
                      <m:t>𝛼</m:t>
                    </m:r>
                    <m:r>
                      <a:rPr lang="en-AU" sz="2000" i="1">
                        <a:solidFill>
                          <a:srgbClr val="000000"/>
                        </a:solidFill>
                        <a:latin typeface="Cambria Math" panose="02040503050406030204" pitchFamily="18" charset="0"/>
                      </a:rPr>
                      <m:t>=</m:t>
                    </m:r>
                    <m:func>
                      <m:funcPr>
                        <m:ctrlPr>
                          <a:rPr lang="en-AU" sz="2000" i="1">
                            <a:solidFill>
                              <a:srgbClr val="000000"/>
                            </a:solidFill>
                            <a:latin typeface="Cambria Math" panose="02040503050406030204" pitchFamily="18" charset="0"/>
                          </a:rPr>
                        </m:ctrlPr>
                      </m:funcPr>
                      <m:fName>
                        <m:sSup>
                          <m:sSupPr>
                            <m:ctrlPr>
                              <a:rPr lang="en-AU" sz="2000" i="1">
                                <a:solidFill>
                                  <a:srgbClr val="000000"/>
                                </a:solidFill>
                                <a:latin typeface="Cambria Math" panose="02040503050406030204" pitchFamily="18" charset="0"/>
                              </a:rPr>
                            </m:ctrlPr>
                          </m:sSupPr>
                          <m:e>
                            <m:r>
                              <m:rPr>
                                <m:sty m:val="p"/>
                              </m:rPr>
                              <a:rPr lang="en-AU" sz="2000">
                                <a:solidFill>
                                  <a:srgbClr val="000000"/>
                                </a:solidFill>
                                <a:latin typeface="Cambria Math" panose="02040503050406030204" pitchFamily="18" charset="0"/>
                              </a:rPr>
                              <m:t>tan</m:t>
                            </m:r>
                          </m:e>
                          <m:sup>
                            <m:r>
                              <a:rPr lang="en-AU" sz="2000" i="1">
                                <a:solidFill>
                                  <a:srgbClr val="000000"/>
                                </a:solidFill>
                                <a:latin typeface="Cambria Math" panose="02040503050406030204" pitchFamily="18" charset="0"/>
                              </a:rPr>
                              <m:t>−1</m:t>
                            </m:r>
                          </m:sup>
                        </m:sSup>
                      </m:fName>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r>
                                  <a:rPr lang="en-AU" sz="2000" i="1">
                                    <a:solidFill>
                                      <a:srgbClr val="000000"/>
                                    </a:solidFill>
                                    <a:latin typeface="Cambria Math" panose="02040503050406030204" pitchFamily="18" charset="0"/>
                                  </a:rPr>
                                  <m:t>𝑘</m:t>
                                </m:r>
                              </m:den>
                            </m:f>
                          </m:e>
                        </m:d>
                      </m:e>
                    </m:func>
                  </m:oMath>
                </a14:m>
                <a:r>
                  <a:rPr lang="en-AU" sz="2000" dirty="0">
                    <a:latin typeface="Times New Roman" panose="02020603050405020304" pitchFamily="18" charset="0"/>
                    <a:cs typeface="Times New Roman" panose="02020603050405020304" pitchFamily="18"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𝜃</m:t>
                    </m:r>
                    <m:r>
                      <a:rPr lang="en-AU" sz="2000" b="0" i="1" smtClean="0">
                        <a:latin typeface="Cambria Math" panose="02040503050406030204" pitchFamily="18" charset="0"/>
                        <a:ea typeface="Cambria Math" panose="02040503050406030204" pitchFamily="18" charset="0"/>
                        <a:cs typeface="Times New Roman" pitchFamily="18" charset="0"/>
                      </a:rPr>
                      <m:t>=</m:t>
                    </m:r>
                    <m:func>
                      <m:funcPr>
                        <m:ctrlPr>
                          <a:rPr lang="en-AU" sz="2000" i="1">
                            <a:latin typeface="Cambria Math" panose="02040503050406030204" pitchFamily="18" charset="0"/>
                            <a:ea typeface="Cambria Math" panose="02040503050406030204" pitchFamily="18" charset="0"/>
                            <a:cs typeface="Times New Roman" pitchFamily="18" charset="0"/>
                          </a:rPr>
                        </m:ctrlPr>
                      </m:funcPr>
                      <m:fName>
                        <m:sSup>
                          <m:sSupPr>
                            <m:ctrlPr>
                              <a:rPr lang="en-AU" sz="2000" i="1">
                                <a:latin typeface="Cambria Math" panose="02040503050406030204" pitchFamily="18" charset="0"/>
                                <a:ea typeface="Cambria Math" panose="02040503050406030204" pitchFamily="18" charset="0"/>
                                <a:cs typeface="Times New Roman" pitchFamily="18" charset="0"/>
                              </a:rPr>
                            </m:ctrlPr>
                          </m:sSupPr>
                          <m:e>
                            <m:r>
                              <m:rPr>
                                <m:sty m:val="p"/>
                              </m:rPr>
                              <a:rPr lang="en-AU" sz="2000">
                                <a:latin typeface="Cambria Math" panose="02040503050406030204" pitchFamily="18" charset="0"/>
                                <a:ea typeface="Cambria Math" panose="02040503050406030204" pitchFamily="18" charset="0"/>
                                <a:cs typeface="Times New Roman" pitchFamily="18" charset="0"/>
                              </a:rPr>
                              <m:t>tan</m:t>
                            </m:r>
                          </m:e>
                          <m:sup>
                            <m:r>
                              <a:rPr lang="en-AU" sz="2000" i="1">
                                <a:latin typeface="Cambria Math" panose="02040503050406030204" pitchFamily="18" charset="0"/>
                                <a:ea typeface="Cambria Math" panose="02040503050406030204" pitchFamily="18" charset="0"/>
                                <a:cs typeface="Times New Roman" pitchFamily="18" charset="0"/>
                              </a:rPr>
                              <m:t>−1</m:t>
                            </m:r>
                          </m:sup>
                        </m:sSup>
                      </m:fName>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e>
                            </m:d>
                          </m:den>
                        </m:f>
                      </m:e>
                    </m:func>
                  </m:oMath>
                </a14:m>
                <a:endParaRPr lang="en-US" sz="2000" dirty="0">
                  <a:latin typeface="Times New Roman" pitchFamily="18" charset="0"/>
                  <a:cs typeface="Times New Roman" pitchFamily="18" charset="0"/>
                </a:endParaRPr>
              </a:p>
              <a:p>
                <a:pPr marL="342900" indent="-342900">
                  <a:lnSpc>
                    <a:spcPct val="120000"/>
                  </a:lnSpc>
                  <a:buFont typeface="Wingdings" panose="05000000000000000000" pitchFamily="2" charset="2"/>
                  <a:buChar char="v"/>
                </a:pPr>
                <a:r>
                  <a:rPr lang="en-US" sz="2000" dirty="0">
                    <a:latin typeface="Times New Roman" pitchFamily="18" charset="0"/>
                    <a:cs typeface="Times New Roman" pitchFamily="18" charset="0"/>
                  </a:rPr>
                  <a:t>Using </a:t>
                </a:r>
                <a14:m>
                  <m:oMath xmlns:m="http://schemas.openxmlformats.org/officeDocument/2006/math">
                    <m:func>
                      <m:funcPr>
                        <m:ctrlPr>
                          <a:rPr lang="en-AU" sz="2000" i="1" smtClean="0">
                            <a:solidFill>
                              <a:srgbClr val="000000"/>
                            </a:solidFill>
                            <a:latin typeface="Cambria Math" panose="02040503050406030204" pitchFamily="18" charset="0"/>
                          </a:rPr>
                        </m:ctrlPr>
                      </m:funcPr>
                      <m:fName>
                        <m:r>
                          <m:rPr>
                            <m:sty m:val="p"/>
                          </m:rPr>
                          <a:rPr lang="en-AU" sz="2000" i="0">
                            <a:solidFill>
                              <a:srgbClr val="000000"/>
                            </a:solidFill>
                            <a:latin typeface="Cambria Math" panose="02040503050406030204" pitchFamily="18" charset="0"/>
                          </a:rPr>
                          <m:t>tan</m:t>
                        </m:r>
                      </m:fName>
                      <m:e>
                        <m:r>
                          <a:rPr lang="en-AU" sz="2000" i="1">
                            <a:solidFill>
                              <a:srgbClr val="000000"/>
                            </a:solidFill>
                            <a:latin typeface="Cambria Math" panose="02040503050406030204" pitchFamily="18" charset="0"/>
                          </a:rPr>
                          <m:t>(</m:t>
                        </m:r>
                      </m:e>
                    </m:func>
                    <m:r>
                      <a:rPr lang="en-AU" sz="2000" i="1" smtClean="0">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𝛼</m:t>
                    </m:r>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func>
                          <m:funcPr>
                            <m:ctrlPr>
                              <a:rPr lang="en-AU" sz="2000" i="1">
                                <a:solidFill>
                                  <a:srgbClr val="000000"/>
                                </a:solidFill>
                                <a:latin typeface="Cambria Math" panose="02040503050406030204" pitchFamily="18" charset="0"/>
                              </a:rPr>
                            </m:ctrlPr>
                          </m:funcPr>
                          <m:fName>
                            <m:r>
                              <m:rPr>
                                <m:sty m:val="p"/>
                              </m:rPr>
                              <a:rPr lang="en-AU" sz="2000" i="0">
                                <a:solidFill>
                                  <a:srgbClr val="000000"/>
                                </a:solidFill>
                                <a:latin typeface="Cambria Math" panose="02040503050406030204" pitchFamily="18" charset="0"/>
                              </a:rPr>
                              <m:t>tan</m:t>
                            </m:r>
                          </m:fName>
                          <m:e>
                            <m:r>
                              <a:rPr lang="en-AU" sz="2000" i="1">
                                <a:solidFill>
                                  <a:srgbClr val="000000"/>
                                </a:solidFill>
                                <a:latin typeface="Cambria Math" panose="02040503050406030204" pitchFamily="18" charset="0"/>
                              </a:rPr>
                              <m:t>(</m:t>
                            </m:r>
                          </m:e>
                        </m:func>
                        <m:r>
                          <a:rPr lang="en-AU" sz="2000" i="1" smtClean="0">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func>
                          <m:funcPr>
                            <m:ctrlPr>
                              <a:rPr lang="en-AU" sz="2000" i="1">
                                <a:solidFill>
                                  <a:srgbClr val="000000"/>
                                </a:solidFill>
                                <a:latin typeface="Cambria Math" panose="02040503050406030204" pitchFamily="18" charset="0"/>
                              </a:rPr>
                            </m:ctrlPr>
                          </m:funcPr>
                          <m:fName>
                            <m:r>
                              <m:rPr>
                                <m:sty m:val="p"/>
                              </m:rPr>
                              <a:rPr lang="en-AU" sz="2000" i="0">
                                <a:solidFill>
                                  <a:srgbClr val="000000"/>
                                </a:solidFill>
                                <a:latin typeface="Cambria Math" panose="02040503050406030204" pitchFamily="18" charset="0"/>
                              </a:rPr>
                              <m:t>tan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𝛼</m:t>
                        </m:r>
                        <m:r>
                          <a:rPr lang="en-AU" sz="2000" i="1">
                            <a:solidFill>
                              <a:srgbClr val="000000"/>
                            </a:solidFill>
                            <a:latin typeface="Cambria Math" panose="02040503050406030204" pitchFamily="18" charset="0"/>
                          </a:rPr>
                          <m:t>)</m:t>
                        </m:r>
                      </m:num>
                      <m:den>
                        <m:r>
                          <a:rPr lang="en-AU" sz="2000" i="1">
                            <a:solidFill>
                              <a:srgbClr val="000000"/>
                            </a:solidFill>
                            <a:latin typeface="Cambria Math" panose="02040503050406030204" pitchFamily="18" charset="0"/>
                          </a:rPr>
                          <m:t>1+</m:t>
                        </m:r>
                        <m:func>
                          <m:funcPr>
                            <m:ctrlPr>
                              <a:rPr lang="en-AU" sz="2000" i="1">
                                <a:solidFill>
                                  <a:srgbClr val="000000"/>
                                </a:solidFill>
                                <a:latin typeface="Cambria Math" panose="02040503050406030204" pitchFamily="18" charset="0"/>
                              </a:rPr>
                            </m:ctrlPr>
                          </m:funcPr>
                          <m:fName>
                            <m:r>
                              <m:rPr>
                                <m:sty m:val="p"/>
                              </m:rPr>
                              <a:rPr lang="en-AU" sz="2000" i="0">
                                <a:solidFill>
                                  <a:srgbClr val="000000"/>
                                </a:solidFill>
                                <a:latin typeface="Cambria Math" panose="02040503050406030204" pitchFamily="18" charset="0"/>
                              </a:rPr>
                              <m:t>tan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𝛼</m:t>
                        </m:r>
                        <m:r>
                          <a:rPr lang="en-AU" sz="2000" i="1">
                            <a:solidFill>
                              <a:srgbClr val="000000"/>
                            </a:solidFill>
                            <a:latin typeface="Cambria Math" panose="02040503050406030204" pitchFamily="18" charset="0"/>
                          </a:rPr>
                          <m:t>)</m:t>
                        </m:r>
                        <m:func>
                          <m:funcPr>
                            <m:ctrlPr>
                              <a:rPr lang="en-AU" sz="2000" i="1">
                                <a:solidFill>
                                  <a:srgbClr val="000000"/>
                                </a:solidFill>
                                <a:latin typeface="Cambria Math" panose="02040503050406030204" pitchFamily="18" charset="0"/>
                              </a:rPr>
                            </m:ctrlPr>
                          </m:funcPr>
                          <m:fName>
                            <m:r>
                              <m:rPr>
                                <m:sty m:val="p"/>
                              </m:rPr>
                              <a:rPr lang="en-AU" sz="2000" i="0">
                                <a:solidFill>
                                  <a:srgbClr val="000000"/>
                                </a:solidFill>
                                <a:latin typeface="Cambria Math" panose="02040503050406030204" pitchFamily="18" charset="0"/>
                              </a:rPr>
                              <m:t>tan</m:t>
                            </m:r>
                          </m:fName>
                          <m:e>
                            <m:r>
                              <a:rPr lang="en-AU" sz="2000" i="1">
                                <a:solidFill>
                                  <a:srgbClr val="000000"/>
                                </a:solidFill>
                                <a:latin typeface="Cambria Math" panose="02040503050406030204" pitchFamily="18" charset="0"/>
                              </a:rPr>
                              <m:t>(</m:t>
                            </m:r>
                          </m:e>
                        </m:func>
                        <m:r>
                          <a:rPr lang="en-AU" sz="2000" i="1" smtClean="0">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den>
                    </m:f>
                    <m:r>
                      <a:rPr lang="en-AU" sz="2000" b="0" i="1" smtClean="0">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den>
                        </m:f>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r>
                              <a:rPr lang="en-AU" sz="2000" i="1">
                                <a:solidFill>
                                  <a:srgbClr val="000000"/>
                                </a:solidFill>
                                <a:latin typeface="Cambria Math" panose="02040503050406030204" pitchFamily="18" charset="0"/>
                              </a:rPr>
                              <m:t>𝑘</m:t>
                            </m:r>
                          </m:den>
                        </m:f>
                      </m:num>
                      <m:den>
                        <m:r>
                          <a:rPr lang="en-AU" sz="2000" i="1">
                            <a:solidFill>
                              <a:srgbClr val="000000"/>
                            </a:solidFill>
                            <a:latin typeface="Cambria Math" panose="02040503050406030204" pitchFamily="18" charset="0"/>
                          </a:rPr>
                          <m:t>1+</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r>
                              <a:rPr lang="en-AU" sz="2000" i="1">
                                <a:solidFill>
                                  <a:srgbClr val="000000"/>
                                </a:solidFill>
                                <a:latin typeface="Cambria Math" panose="02040503050406030204" pitchFamily="18" charset="0"/>
                              </a:rPr>
                              <m:t>𝑘</m:t>
                            </m:r>
                          </m:den>
                        </m:f>
                        <m:d>
                          <m:dPr>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den>
                            </m:f>
                          </m:e>
                        </m:d>
                      </m:den>
                    </m:f>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num>
                          <m:den>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den>
                        </m:f>
                      </m:num>
                      <m:den>
                        <m:r>
                          <a:rPr lang="en-AU" sz="2000" i="1">
                            <a:solidFill>
                              <a:srgbClr val="000000"/>
                            </a:solidFill>
                            <a:latin typeface="Cambria Math" panose="02040503050406030204" pitchFamily="18" charset="0"/>
                          </a:rPr>
                          <m:t>1+</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num>
                          <m:den>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den>
                        </m:f>
                      </m:den>
                    </m:f>
                  </m:oMath>
                </a14:m>
                <a:endParaRPr lang="en-AU" sz="2000" dirty="0"/>
              </a:p>
              <a:p>
                <a:pPr>
                  <a:lnSpc>
                    <a:spcPct val="120000"/>
                  </a:lnSpc>
                </a:pPr>
                <a14:m>
                  <m:oMathPara xmlns:m="http://schemas.openxmlformats.org/officeDocument/2006/math">
                    <m:oMathParaPr>
                      <m:jc m:val="centerGroup"/>
                    </m:oMathParaPr>
                    <m:oMath xmlns:m="http://schemas.openxmlformats.org/officeDocument/2006/math">
                      <m:func>
                        <m:funcPr>
                          <m:ctrlPr>
                            <a:rPr lang="en-AU" sz="2000" i="1">
                              <a:solidFill>
                                <a:srgbClr val="000000"/>
                              </a:solidFill>
                              <a:latin typeface="Cambria Math" panose="02040503050406030204" pitchFamily="18" charset="0"/>
                            </a:rPr>
                          </m:ctrlPr>
                        </m:funcPr>
                        <m:fName>
                          <m:r>
                            <m:rPr>
                              <m:sty m:val="p"/>
                            </m:rPr>
                            <a:rPr lang="en-AU" sz="2000">
                              <a:solidFill>
                                <a:srgbClr val="000000"/>
                              </a:solidFill>
                              <a:latin typeface="Cambria Math" panose="02040503050406030204" pitchFamily="18" charset="0"/>
                            </a:rPr>
                            <m:t>tan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𝛼</m:t>
                      </m:r>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num>
                        <m:den>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𝑚𝑐</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3</m:t>
                              </m:r>
                            </m:sup>
                          </m:sSup>
                        </m:num>
                        <m:den>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oMath>
                  </m:oMathPara>
                </a14:m>
                <a:endParaRPr lang="en-AU" sz="2000" dirty="0"/>
              </a:p>
              <a:p>
                <a:pPr marL="342900" indent="-342900">
                  <a:lnSpc>
                    <a:spcPct val="120000"/>
                  </a:lnSpc>
                  <a:buFont typeface="Wingdings" panose="05000000000000000000" pitchFamily="2" charset="2"/>
                  <a:buChar char="v"/>
                </a:pPr>
                <a:r>
                  <a:rPr lang="en-AU" sz="2000" dirty="0">
                    <a:latin typeface="Times New Roman" panose="02020603050405020304" pitchFamily="18" charset="0"/>
                    <a:cs typeface="Times New Roman" panose="02020603050405020304" pitchFamily="18" charset="0"/>
                  </a:rPr>
                  <a:t>Let </a:t>
                </a:r>
                <a14:m>
                  <m:oMath xmlns:m="http://schemas.openxmlformats.org/officeDocument/2006/math">
                    <m:r>
                      <a:rPr lang="en-AU" sz="2000" i="1" smtClean="0">
                        <a:latin typeface="Cambria Math" panose="02040503050406030204" pitchFamily="18" charset="0"/>
                        <a:ea typeface="Cambria Math" panose="02040503050406030204" pitchFamily="18" charset="0"/>
                        <a:cs typeface="Times New Roman" panose="02020603050405020304" pitchFamily="18" charset="0"/>
                      </a:rPr>
                      <m:t>𝜙</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𝜃</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𝛼</m:t>
                    </m:r>
                  </m:oMath>
                </a14:m>
                <a:endParaRPr lang="en-AU" sz="2000" b="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AU" sz="2000" i="1" smtClean="0">
                          <a:solidFill>
                            <a:srgbClr val="000000"/>
                          </a:solidFill>
                          <a:latin typeface="Cambria Math" panose="02040503050406030204" pitchFamily="18" charset="0"/>
                          <a:ea typeface="Cambria Math" panose="02040503050406030204" pitchFamily="18" charset="0"/>
                        </a:rPr>
                        <m:t>𝜙</m:t>
                      </m:r>
                      <m:r>
                        <a:rPr lang="en-AU" sz="2000" i="1" smtClean="0">
                          <a:solidFill>
                            <a:srgbClr val="000000"/>
                          </a:solidFill>
                          <a:latin typeface="Cambria Math" panose="02040503050406030204" pitchFamily="18" charset="0"/>
                        </a:rPr>
                        <m:t>=</m:t>
                      </m:r>
                      <m:func>
                        <m:funcPr>
                          <m:ctrlPr>
                            <a:rPr lang="en-AU" sz="2000" i="1">
                              <a:solidFill>
                                <a:srgbClr val="000000"/>
                              </a:solidFill>
                              <a:latin typeface="Cambria Math" panose="02040503050406030204" pitchFamily="18" charset="0"/>
                            </a:rPr>
                          </m:ctrlPr>
                        </m:funcPr>
                        <m:fName>
                          <m:sSup>
                            <m:sSupPr>
                              <m:ctrlPr>
                                <a:rPr lang="en-AU" sz="2000" i="1">
                                  <a:solidFill>
                                    <a:srgbClr val="000000"/>
                                  </a:solidFill>
                                  <a:latin typeface="Cambria Math" panose="02040503050406030204" pitchFamily="18" charset="0"/>
                                </a:rPr>
                              </m:ctrlPr>
                            </m:sSupPr>
                            <m:e>
                              <m:r>
                                <m:rPr>
                                  <m:sty m:val="p"/>
                                </m:rPr>
                                <a:rPr lang="en-AU" sz="2000" i="0">
                                  <a:solidFill>
                                    <a:srgbClr val="000000"/>
                                  </a:solidFill>
                                  <a:latin typeface="Cambria Math" panose="02040503050406030204" pitchFamily="18" charset="0"/>
                                </a:rPr>
                                <m:t>tan</m:t>
                              </m:r>
                            </m:e>
                            <m:sup>
                              <m:r>
                                <a:rPr lang="en-AU" sz="2000" i="1">
                                  <a:solidFill>
                                    <a:srgbClr val="000000"/>
                                  </a:solidFill>
                                  <a:latin typeface="Cambria Math" panose="02040503050406030204" pitchFamily="18" charset="0"/>
                                </a:rPr>
                                <m:t>−1</m:t>
                              </m:r>
                            </m:sup>
                          </m:sSup>
                        </m:fName>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𝑚𝑐</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3</m:t>
                                      </m:r>
                                    </m:sup>
                                  </m:sSup>
                                </m:num>
                                <m:den>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𝑐</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e>
                          </m:d>
                        </m:e>
                      </m:func>
                      <m:r>
                        <a:rPr lang="en-AU" sz="2000" i="1">
                          <a:solidFill>
                            <a:srgbClr val="000000"/>
                          </a:solidFill>
                          <a:latin typeface="Cambria Math" panose="02040503050406030204" pitchFamily="18" charset="0"/>
                        </a:rPr>
                        <m:t>=</m:t>
                      </m:r>
                      <m:func>
                        <m:funcPr>
                          <m:ctrlPr>
                            <a:rPr lang="en-AU" sz="2000" i="1">
                              <a:solidFill>
                                <a:srgbClr val="000000"/>
                              </a:solidFill>
                              <a:latin typeface="Cambria Math" panose="02040503050406030204" pitchFamily="18" charset="0"/>
                            </a:rPr>
                          </m:ctrlPr>
                        </m:funcPr>
                        <m:fName>
                          <m:sSup>
                            <m:sSupPr>
                              <m:ctrlPr>
                                <a:rPr lang="en-AU" sz="2000" i="1">
                                  <a:solidFill>
                                    <a:srgbClr val="000000"/>
                                  </a:solidFill>
                                  <a:latin typeface="Cambria Math" panose="02040503050406030204" pitchFamily="18" charset="0"/>
                                </a:rPr>
                              </m:ctrlPr>
                            </m:sSupPr>
                            <m:e>
                              <m:r>
                                <m:rPr>
                                  <m:sty m:val="p"/>
                                </m:rPr>
                                <a:rPr lang="en-AU" sz="2000" i="0">
                                  <a:solidFill>
                                    <a:srgbClr val="000000"/>
                                  </a:solidFill>
                                  <a:latin typeface="Cambria Math" panose="02040503050406030204" pitchFamily="18" charset="0"/>
                                </a:rPr>
                                <m:t>tan</m:t>
                              </m:r>
                            </m:e>
                            <m:sup>
                              <m:r>
                                <a:rPr lang="en-AU" sz="2000" i="1">
                                  <a:solidFill>
                                    <a:srgbClr val="000000"/>
                                  </a:solidFill>
                                  <a:latin typeface="Cambria Math" panose="02040503050406030204" pitchFamily="18" charset="0"/>
                                </a:rPr>
                                <m:t>−1</m:t>
                              </m:r>
                            </m:sup>
                          </m:sSup>
                        </m:fName>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3</m:t>
                                      </m:r>
                                    </m:sup>
                                  </m:sSup>
                                </m:num>
                                <m:den>
                                  <m:r>
                                    <a:rPr lang="en-AU" sz="2000" i="1">
                                      <a:solidFill>
                                        <a:srgbClr val="000000"/>
                                      </a:solidFill>
                                      <a:latin typeface="Cambria Math" panose="02040503050406030204" pitchFamily="18" charset="0"/>
                                    </a:rPr>
                                    <m:t>1+(4</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𝜁</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den>
                              </m:f>
                            </m:e>
                          </m:d>
                        </m:e>
                      </m:func>
                    </m:oMath>
                  </m:oMathPara>
                </a14:m>
                <a:endParaRPr lang="en-AU" sz="2000" dirty="0">
                  <a:latin typeface="Times New Roman" panose="02020603050405020304" pitchFamily="18" charset="0"/>
                  <a:cs typeface="Times New Roman" panose="02020603050405020304" pitchFamily="18" charset="0"/>
                </a:endParaRPr>
              </a:p>
            </p:txBody>
          </p:sp>
        </mc:Choice>
        <mc:Fallback xmlns="">
          <p:sp>
            <p:nvSpPr>
              <p:cNvPr id="5" name="Text Box 44">
                <a:extLst>
                  <a:ext uri="{FF2B5EF4-FFF2-40B4-BE49-F238E27FC236}">
                    <a16:creationId xmlns:a16="http://schemas.microsoft.com/office/drawing/2014/main" id="{1C055140-FA6D-43FF-9572-953EE48E351E}"/>
                  </a:ext>
                </a:extLst>
              </p:cNvPr>
              <p:cNvSpPr txBox="1">
                <a:spLocks noRot="1" noChangeAspect="1" noMove="1" noResize="1" noEditPoints="1" noAdjustHandles="1" noChangeArrowheads="1" noChangeShapeType="1" noTextEdit="1"/>
              </p:cNvSpPr>
              <p:nvPr/>
            </p:nvSpPr>
            <p:spPr bwMode="auto">
              <a:xfrm>
                <a:off x="762000" y="1890505"/>
                <a:ext cx="8077200" cy="4436407"/>
              </a:xfrm>
              <a:prstGeom prst="rect">
                <a:avLst/>
              </a:prstGeom>
              <a:blipFill>
                <a:blip r:embed="rId2"/>
                <a:stretch>
                  <a:fillRect l="-755"/>
                </a:stretch>
              </a:blipFill>
              <a:ln w="9525">
                <a:noFill/>
                <a:miter lim="800000"/>
                <a:headEnd/>
                <a:tailEnd/>
              </a:ln>
              <a:effectLst/>
            </p:spPr>
            <p:txBody>
              <a:bodyPr/>
              <a:lstStyle/>
              <a:p>
                <a:r>
                  <a:rPr lang="en-AU">
                    <a:noFill/>
                  </a:rPr>
                  <a:t> </a:t>
                </a:r>
              </a:p>
            </p:txBody>
          </p:sp>
        </mc:Fallback>
      </mc:AlternateContent>
    </p:spTree>
    <p:extLst>
      <p:ext uri="{BB962C8B-B14F-4D97-AF65-F5344CB8AC3E}">
        <p14:creationId xmlns:p14="http://schemas.microsoft.com/office/powerpoint/2010/main" val="3170389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88F3-1BF0-4469-97C9-3487CB7EC90C}"/>
              </a:ext>
            </a:extLst>
          </p:cNvPr>
          <p:cNvSpPr>
            <a:spLocks noGrp="1"/>
          </p:cNvSpPr>
          <p:nvPr>
            <p:ph type="title"/>
          </p:nvPr>
        </p:nvSpPr>
        <p:spPr/>
        <p:txBody>
          <a:bodyPr/>
          <a:lstStyle/>
          <a:p>
            <a:pPr algn="ctr"/>
            <a:r>
              <a:rPr lang="en-US" altLang="en-US" dirty="0"/>
              <a:t>Phase shift</a:t>
            </a:r>
            <a:endParaRPr lang="en-AU" dirty="0"/>
          </a:p>
        </p:txBody>
      </p:sp>
      <mc:AlternateContent xmlns:mc="http://schemas.openxmlformats.org/markup-compatibility/2006" xmlns:a14="http://schemas.microsoft.com/office/drawing/2010/main">
        <mc:Choice Requires="a14">
          <p:sp>
            <p:nvSpPr>
              <p:cNvPr id="74" name="Object 2">
                <a:extLst>
                  <a:ext uri="{FF2B5EF4-FFF2-40B4-BE49-F238E27FC236}">
                    <a16:creationId xmlns:a16="http://schemas.microsoft.com/office/drawing/2014/main" id="{C65A51F1-EFA5-4D3A-894B-443DB6349CF6}"/>
                  </a:ext>
                </a:extLst>
              </p:cNvPr>
              <p:cNvSpPr txBox="1"/>
              <p:nvPr/>
            </p:nvSpPr>
            <p:spPr bwMode="auto">
              <a:xfrm>
                <a:off x="2971800" y="1947862"/>
                <a:ext cx="3505200" cy="8191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AU" sz="2000" i="1" smtClean="0">
                          <a:solidFill>
                            <a:srgbClr val="000000"/>
                          </a:solidFill>
                          <a:latin typeface="Cambria Math" panose="02040503050406030204" pitchFamily="18" charset="0"/>
                          <a:ea typeface="Cambria Math" panose="02040503050406030204" pitchFamily="18" charset="0"/>
                        </a:rPr>
                        <m:t>𝜙</m:t>
                      </m:r>
                      <m:r>
                        <a:rPr lang="en-AU" sz="2000" i="1">
                          <a:solidFill>
                            <a:srgbClr val="000000"/>
                          </a:solidFill>
                          <a:latin typeface="Cambria Math" panose="02040503050406030204" pitchFamily="18" charset="0"/>
                        </a:rPr>
                        <m:t>=</m:t>
                      </m:r>
                      <m:func>
                        <m:funcPr>
                          <m:ctrlPr>
                            <a:rPr lang="en-AU" sz="2000" i="1">
                              <a:solidFill>
                                <a:srgbClr val="000000"/>
                              </a:solidFill>
                              <a:latin typeface="Cambria Math" panose="02040503050406030204" pitchFamily="18" charset="0"/>
                            </a:rPr>
                          </m:ctrlPr>
                        </m:funcPr>
                        <m:fName>
                          <m:sSup>
                            <m:sSupPr>
                              <m:ctrlPr>
                                <a:rPr lang="en-AU" sz="2000" i="1">
                                  <a:solidFill>
                                    <a:srgbClr val="000000"/>
                                  </a:solidFill>
                                  <a:latin typeface="Cambria Math" panose="02040503050406030204" pitchFamily="18" charset="0"/>
                                </a:rPr>
                              </m:ctrlPr>
                            </m:sSupPr>
                            <m:e>
                              <m:r>
                                <m:rPr>
                                  <m:sty m:val="p"/>
                                </m:rPr>
                                <a:rPr lang="en-AU" sz="2000" i="0">
                                  <a:solidFill>
                                    <a:srgbClr val="000000"/>
                                  </a:solidFill>
                                  <a:latin typeface="Cambria Math" panose="02040503050406030204" pitchFamily="18" charset="0"/>
                                </a:rPr>
                                <m:t>tan</m:t>
                              </m:r>
                            </m:e>
                            <m:sup>
                              <m:r>
                                <a:rPr lang="en-AU" sz="2000" i="1">
                                  <a:solidFill>
                                    <a:srgbClr val="000000"/>
                                  </a:solidFill>
                                  <a:latin typeface="Cambria Math" panose="02040503050406030204" pitchFamily="18" charset="0"/>
                                </a:rPr>
                                <m:t>−1</m:t>
                              </m:r>
                            </m:sup>
                          </m:sSup>
                        </m:fName>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3</m:t>
                                      </m:r>
                                    </m:sup>
                                  </m:sSup>
                                </m:num>
                                <m:den>
                                  <m:r>
                                    <a:rPr lang="en-AU" sz="2000" i="1">
                                      <a:solidFill>
                                        <a:srgbClr val="000000"/>
                                      </a:solidFill>
                                      <a:latin typeface="Cambria Math" panose="02040503050406030204" pitchFamily="18" charset="0"/>
                                    </a:rPr>
                                    <m:t>1+(4</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𝜁</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den>
                              </m:f>
                            </m:e>
                          </m:d>
                        </m:e>
                      </m:func>
                    </m:oMath>
                  </m:oMathPara>
                </a14:m>
                <a:endParaRPr lang="en-AU" sz="2000" dirty="0"/>
              </a:p>
            </p:txBody>
          </p:sp>
        </mc:Choice>
        <mc:Fallback xmlns="">
          <p:sp>
            <p:nvSpPr>
              <p:cNvPr id="74" name="Object 2">
                <a:extLst>
                  <a:ext uri="{FF2B5EF4-FFF2-40B4-BE49-F238E27FC236}">
                    <a16:creationId xmlns:a16="http://schemas.microsoft.com/office/drawing/2014/main" id="{C65A51F1-EFA5-4D3A-894B-443DB6349CF6}"/>
                  </a:ext>
                </a:extLst>
              </p:cNvPr>
              <p:cNvSpPr txBox="1">
                <a:spLocks noRot="1" noChangeAspect="1" noMove="1" noResize="1" noEditPoints="1" noAdjustHandles="1" noChangeArrowheads="1" noChangeShapeType="1" noTextEdit="1"/>
              </p:cNvSpPr>
              <p:nvPr/>
            </p:nvSpPr>
            <p:spPr bwMode="auto">
              <a:xfrm>
                <a:off x="2971800" y="1947862"/>
                <a:ext cx="3505200" cy="819150"/>
              </a:xfrm>
              <a:prstGeom prst="rect">
                <a:avLst/>
              </a:prstGeom>
              <a:blipFill>
                <a:blip r:embed="rId2"/>
                <a:stretch>
                  <a:fillRect/>
                </a:stretch>
              </a:blipFill>
            </p:spPr>
            <p:txBody>
              <a:bodyPr/>
              <a:lstStyle/>
              <a:p>
                <a:r>
                  <a:rPr lang="en-AU">
                    <a:noFill/>
                  </a:rPr>
                  <a:t> </a:t>
                </a:r>
              </a:p>
            </p:txBody>
          </p:sp>
        </mc:Fallback>
      </mc:AlternateContent>
      <p:pic>
        <p:nvPicPr>
          <p:cNvPr id="78" name="Picture 1">
            <a:extLst>
              <a:ext uri="{FF2B5EF4-FFF2-40B4-BE49-F238E27FC236}">
                <a16:creationId xmlns:a16="http://schemas.microsoft.com/office/drawing/2014/main" id="{06213F2B-3985-4C9B-BF88-83451E5FBF91}"/>
              </a:ext>
            </a:extLst>
          </p:cNvPr>
          <p:cNvPicPr>
            <a:picLocks noChangeAspect="1" noChangeArrowheads="1"/>
          </p:cNvPicPr>
          <p:nvPr/>
        </p:nvPicPr>
        <p:blipFill>
          <a:blip r:embed="rId3" cstate="print"/>
          <a:srcRect/>
          <a:stretch>
            <a:fillRect/>
          </a:stretch>
        </p:blipFill>
        <p:spPr bwMode="auto">
          <a:xfrm>
            <a:off x="2319646" y="2886075"/>
            <a:ext cx="4504703" cy="3875475"/>
          </a:xfrm>
          <a:prstGeom prst="rect">
            <a:avLst/>
          </a:prstGeom>
          <a:noFill/>
          <a:ln w="9525">
            <a:noFill/>
            <a:miter lim="800000"/>
            <a:headEnd/>
            <a:tailEnd/>
          </a:ln>
        </p:spPr>
      </p:pic>
    </p:spTree>
    <p:extLst>
      <p:ext uri="{BB962C8B-B14F-4D97-AF65-F5344CB8AC3E}">
        <p14:creationId xmlns:p14="http://schemas.microsoft.com/office/powerpoint/2010/main" val="9213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88F3-1BF0-4469-97C9-3487CB7EC90C}"/>
              </a:ext>
            </a:extLst>
          </p:cNvPr>
          <p:cNvSpPr>
            <a:spLocks noGrp="1"/>
          </p:cNvSpPr>
          <p:nvPr>
            <p:ph type="title"/>
          </p:nvPr>
        </p:nvSpPr>
        <p:spPr/>
        <p:txBody>
          <a:bodyPr/>
          <a:lstStyle/>
          <a:p>
            <a:pPr algn="ctr"/>
            <a:r>
              <a:rPr lang="en-AU" dirty="0"/>
              <a:t>Force transmitted</a:t>
            </a:r>
          </a:p>
        </p:txBody>
      </p:sp>
      <p:grpSp>
        <p:nvGrpSpPr>
          <p:cNvPr id="3" name="Group 2">
            <a:extLst>
              <a:ext uri="{FF2B5EF4-FFF2-40B4-BE49-F238E27FC236}">
                <a16:creationId xmlns:a16="http://schemas.microsoft.com/office/drawing/2014/main" id="{7095C76E-B99C-473D-9868-9FE4ECE97D14}"/>
              </a:ext>
            </a:extLst>
          </p:cNvPr>
          <p:cNvGrpSpPr/>
          <p:nvPr/>
        </p:nvGrpSpPr>
        <p:grpSpPr>
          <a:xfrm>
            <a:off x="540980" y="2130371"/>
            <a:ext cx="2729194" cy="2232025"/>
            <a:chOff x="5486400" y="3875088"/>
            <a:chExt cx="3024857" cy="2384425"/>
          </a:xfrm>
        </p:grpSpPr>
        <p:sp>
          <p:nvSpPr>
            <p:cNvPr id="4" name="Freeform 4">
              <a:extLst>
                <a:ext uri="{FF2B5EF4-FFF2-40B4-BE49-F238E27FC236}">
                  <a16:creationId xmlns:a16="http://schemas.microsoft.com/office/drawing/2014/main" id="{5759EFA3-50B5-4CD1-A83A-BEF74321AD53}"/>
                </a:ext>
              </a:extLst>
            </p:cNvPr>
            <p:cNvSpPr>
              <a:spLocks/>
            </p:cNvSpPr>
            <p:nvPr/>
          </p:nvSpPr>
          <p:spPr bwMode="auto">
            <a:xfrm rot="10800000">
              <a:off x="6781800" y="4572000"/>
              <a:ext cx="217488" cy="979488"/>
            </a:xfrm>
            <a:custGeom>
              <a:avLst/>
              <a:gdLst/>
              <a:ahLst/>
              <a:cxnLst>
                <a:cxn ang="0">
                  <a:pos x="81" y="0"/>
                </a:cxn>
                <a:cxn ang="0">
                  <a:pos x="81" y="168"/>
                </a:cxn>
                <a:cxn ang="0">
                  <a:pos x="177" y="264"/>
                </a:cxn>
                <a:cxn ang="0">
                  <a:pos x="0" y="354"/>
                </a:cxn>
                <a:cxn ang="0">
                  <a:pos x="177" y="456"/>
                </a:cxn>
                <a:cxn ang="0">
                  <a:pos x="1" y="552"/>
                </a:cxn>
                <a:cxn ang="0">
                  <a:pos x="161" y="616"/>
                </a:cxn>
                <a:cxn ang="0">
                  <a:pos x="84" y="696"/>
                </a:cxn>
                <a:cxn ang="0">
                  <a:pos x="73" y="808"/>
                </a:cxn>
              </a:cxnLst>
              <a:rect l="0" t="0" r="r" b="b"/>
              <a:pathLst>
                <a:path w="177" h="808">
                  <a:moveTo>
                    <a:pt x="81" y="0"/>
                  </a:moveTo>
                  <a:lnTo>
                    <a:pt x="81" y="168"/>
                  </a:lnTo>
                  <a:lnTo>
                    <a:pt x="177" y="264"/>
                  </a:lnTo>
                  <a:lnTo>
                    <a:pt x="0" y="354"/>
                  </a:lnTo>
                  <a:lnTo>
                    <a:pt x="177" y="456"/>
                  </a:lnTo>
                  <a:lnTo>
                    <a:pt x="1" y="552"/>
                  </a:lnTo>
                  <a:lnTo>
                    <a:pt x="161" y="616"/>
                  </a:lnTo>
                  <a:lnTo>
                    <a:pt x="84" y="696"/>
                  </a:lnTo>
                  <a:lnTo>
                    <a:pt x="73" y="808"/>
                  </a:lnTo>
                </a:path>
              </a:pathLst>
            </a:custGeom>
            <a:noFill/>
            <a:ln w="38100" cmpd="sng">
              <a:solidFill>
                <a:schemeClr val="tx1"/>
              </a:solidFill>
              <a:round/>
              <a:headEnd/>
              <a:tailEnd/>
            </a:ln>
            <a:effectLst/>
          </p:spPr>
          <p:txBody>
            <a:bodyPr wrap="none" anchor="ctr"/>
            <a:lstStyle/>
            <a:p>
              <a:endParaRPr lang="en-US" dirty="0">
                <a:latin typeface="Times New Roman" panose="02020603050405020304" pitchFamily="18" charset="0"/>
                <a:cs typeface="Times New Roman" panose="02020603050405020304" pitchFamily="18" charset="0"/>
              </a:endParaRPr>
            </a:p>
          </p:txBody>
        </p:sp>
        <p:grpSp>
          <p:nvGrpSpPr>
            <p:cNvPr id="5" name="Group 5">
              <a:extLst>
                <a:ext uri="{FF2B5EF4-FFF2-40B4-BE49-F238E27FC236}">
                  <a16:creationId xmlns:a16="http://schemas.microsoft.com/office/drawing/2014/main" id="{71CD9618-94A8-4A39-8AF2-6AE6219DB6AD}"/>
                </a:ext>
              </a:extLst>
            </p:cNvPr>
            <p:cNvGrpSpPr>
              <a:grpSpLocks/>
            </p:cNvGrpSpPr>
            <p:nvPr/>
          </p:nvGrpSpPr>
          <p:grpSpPr bwMode="auto">
            <a:xfrm>
              <a:off x="6629400" y="3875088"/>
              <a:ext cx="960438" cy="696912"/>
              <a:chOff x="1509" y="2016"/>
              <a:chExt cx="605" cy="439"/>
            </a:xfrm>
          </p:grpSpPr>
          <p:sp>
            <p:nvSpPr>
              <p:cNvPr id="22" name="Rectangle 6">
                <a:extLst>
                  <a:ext uri="{FF2B5EF4-FFF2-40B4-BE49-F238E27FC236}">
                    <a16:creationId xmlns:a16="http://schemas.microsoft.com/office/drawing/2014/main" id="{FA7C12A3-8220-4E1B-874B-36470A0C739C}"/>
                  </a:ext>
                </a:extLst>
              </p:cNvPr>
              <p:cNvSpPr>
                <a:spLocks noChangeArrowheads="1"/>
              </p:cNvSpPr>
              <p:nvPr/>
            </p:nvSpPr>
            <p:spPr bwMode="auto">
              <a:xfrm>
                <a:off x="1509" y="2016"/>
                <a:ext cx="557" cy="439"/>
              </a:xfrm>
              <a:prstGeom prst="rect">
                <a:avLst/>
              </a:prstGeom>
              <a:solidFill>
                <a:schemeClr val="folHlink"/>
              </a:solidFill>
              <a:ln w="19050">
                <a:solidFill>
                  <a:schemeClr val="tx1"/>
                </a:solidFill>
                <a:miter lim="800000"/>
                <a:headEnd/>
                <a:tailEnd/>
              </a:ln>
              <a:effectLst/>
            </p:spPr>
            <p:txBody>
              <a:bodyPr wrap="none" anchor="ctr"/>
              <a:lstStyle/>
              <a:p>
                <a:endParaRPr lang="en-US" dirty="0">
                  <a:latin typeface="Times New Roman" panose="02020603050405020304" pitchFamily="18" charset="0"/>
                  <a:cs typeface="Times New Roman" panose="02020603050405020304" pitchFamily="18" charset="0"/>
                </a:endParaRPr>
              </a:p>
            </p:txBody>
          </p:sp>
          <p:sp>
            <p:nvSpPr>
              <p:cNvPr id="23" name="Text Box 7">
                <a:extLst>
                  <a:ext uri="{FF2B5EF4-FFF2-40B4-BE49-F238E27FC236}">
                    <a16:creationId xmlns:a16="http://schemas.microsoft.com/office/drawing/2014/main" id="{D6C330C3-005F-41DA-8F5C-7DB8409B1D10}"/>
                  </a:ext>
                </a:extLst>
              </p:cNvPr>
              <p:cNvSpPr txBox="1">
                <a:spLocks noChangeArrowheads="1"/>
              </p:cNvSpPr>
              <p:nvPr/>
            </p:nvSpPr>
            <p:spPr bwMode="auto">
              <a:xfrm>
                <a:off x="1643" y="2064"/>
                <a:ext cx="471" cy="311"/>
              </a:xfrm>
              <a:prstGeom prst="rect">
                <a:avLst/>
              </a:prstGeom>
              <a:noFill/>
              <a:ln w="9525">
                <a:noFill/>
                <a:miter lim="800000"/>
                <a:headEnd/>
                <a:tailEnd/>
              </a:ln>
              <a:effectLst/>
            </p:spPr>
            <p:txBody>
              <a:bodyPr>
                <a:spAutoFit/>
              </a:bodyPr>
              <a:lstStyle/>
              <a:p>
                <a:pPr>
                  <a:spcBef>
                    <a:spcPct val="50000"/>
                  </a:spcBef>
                </a:pPr>
                <a:r>
                  <a:rPr lang="en-US" sz="2400" b="1" i="1" dirty="0">
                    <a:latin typeface="Times New Roman" panose="02020603050405020304" pitchFamily="18" charset="0"/>
                    <a:cs typeface="Times New Roman" panose="02020603050405020304" pitchFamily="18" charset="0"/>
                  </a:rPr>
                  <a:t>m</a:t>
                </a:r>
                <a:endParaRPr lang="en-US" sz="2400" dirty="0">
                  <a:latin typeface="Times New Roman" panose="02020603050405020304" pitchFamily="18" charset="0"/>
                  <a:cs typeface="Times New Roman" panose="02020603050405020304" pitchFamily="18" charset="0"/>
                </a:endParaRPr>
              </a:p>
            </p:txBody>
          </p:sp>
        </p:grpSp>
        <p:sp>
          <p:nvSpPr>
            <p:cNvPr id="6" name="Text Box 8">
              <a:extLst>
                <a:ext uri="{FF2B5EF4-FFF2-40B4-BE49-F238E27FC236}">
                  <a16:creationId xmlns:a16="http://schemas.microsoft.com/office/drawing/2014/main" id="{CBF0FDD2-7EF9-446B-B587-30D9BB6B81D0}"/>
                </a:ext>
              </a:extLst>
            </p:cNvPr>
            <p:cNvSpPr txBox="1">
              <a:spLocks noChangeArrowheads="1"/>
            </p:cNvSpPr>
            <p:nvPr/>
          </p:nvSpPr>
          <p:spPr bwMode="auto">
            <a:xfrm>
              <a:off x="6400800" y="4800600"/>
              <a:ext cx="609600" cy="427429"/>
            </a:xfrm>
            <a:prstGeom prst="rect">
              <a:avLst/>
            </a:prstGeom>
            <a:noFill/>
            <a:ln w="9525">
              <a:noFill/>
              <a:miter lim="800000"/>
              <a:headEnd/>
              <a:tailEnd/>
            </a:ln>
            <a:effectLst/>
          </p:spPr>
          <p:txBody>
            <a:bodyPr>
              <a:spAutoFit/>
            </a:bodyPr>
            <a:lstStyle/>
            <a:p>
              <a:pPr>
                <a:spcBef>
                  <a:spcPct val="50000"/>
                </a:spcBef>
              </a:pPr>
              <a:r>
                <a:rPr lang="en-US" sz="2000" b="1" i="1" dirty="0">
                  <a:latin typeface="Times New Roman" panose="02020603050405020304" pitchFamily="18" charset="0"/>
                  <a:cs typeface="Times New Roman" panose="02020603050405020304" pitchFamily="18" charset="0"/>
                </a:rPr>
                <a:t>k</a:t>
              </a:r>
              <a:endParaRPr lang="en-US" sz="2400" b="1" i="1" dirty="0">
                <a:latin typeface="Times New Roman" panose="02020603050405020304" pitchFamily="18" charset="0"/>
                <a:cs typeface="Times New Roman" panose="02020603050405020304" pitchFamily="18" charset="0"/>
              </a:endParaRPr>
            </a:p>
          </p:txBody>
        </p:sp>
        <p:sp>
          <p:nvSpPr>
            <p:cNvPr id="7" name="Text Box 9">
              <a:extLst>
                <a:ext uri="{FF2B5EF4-FFF2-40B4-BE49-F238E27FC236}">
                  <a16:creationId xmlns:a16="http://schemas.microsoft.com/office/drawing/2014/main" id="{8088E234-6061-4702-A4F5-8B5AC072D84E}"/>
                </a:ext>
              </a:extLst>
            </p:cNvPr>
            <p:cNvSpPr txBox="1">
              <a:spLocks noChangeArrowheads="1"/>
            </p:cNvSpPr>
            <p:nvPr/>
          </p:nvSpPr>
          <p:spPr bwMode="auto">
            <a:xfrm>
              <a:off x="5715000" y="3886200"/>
              <a:ext cx="613304" cy="427429"/>
            </a:xfrm>
            <a:prstGeom prst="rect">
              <a:avLst/>
            </a:prstGeom>
            <a:noFill/>
            <a:ln w="9525">
              <a:noFill/>
              <a:miter lim="800000"/>
              <a:headEnd/>
              <a:tailEnd/>
            </a:ln>
            <a:effectLst/>
          </p:spPr>
          <p:txBody>
            <a:bodyPr wrap="none">
              <a:spAutoFit/>
            </a:bodyPr>
            <a:lstStyle/>
            <a:p>
              <a:r>
                <a:rPr lang="en-US" sz="2000" b="1" i="1" dirty="0">
                  <a:latin typeface="Times New Roman" panose="02020603050405020304" pitchFamily="18" charset="0"/>
                  <a:cs typeface="Times New Roman" panose="02020603050405020304" pitchFamily="18" charset="0"/>
                </a:rPr>
                <a:t>x</a:t>
              </a:r>
              <a:r>
                <a:rPr lang="en-US" sz="2000" b="1" dirty="0">
                  <a:latin typeface="Times New Roman" panose="02020603050405020304" pitchFamily="18" charset="0"/>
                  <a:cs typeface="Times New Roman" panose="02020603050405020304" pitchFamily="18" charset="0"/>
                </a:rPr>
                <a:t>(</a:t>
              </a:r>
              <a:r>
                <a:rPr lang="en-US" sz="2000" b="1" i="1" dirty="0">
                  <a:latin typeface="Times New Roman" panose="02020603050405020304" pitchFamily="18" charset="0"/>
                  <a:cs typeface="Times New Roman" panose="02020603050405020304" pitchFamily="18" charset="0"/>
                </a:rPr>
                <a:t>t</a:t>
              </a:r>
              <a:r>
                <a:rPr lang="en-US" sz="20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8" name="Freeform 10">
              <a:extLst>
                <a:ext uri="{FF2B5EF4-FFF2-40B4-BE49-F238E27FC236}">
                  <a16:creationId xmlns:a16="http://schemas.microsoft.com/office/drawing/2014/main" id="{EE04A53B-DC19-436D-864E-D1B157B88DF6}"/>
                </a:ext>
              </a:extLst>
            </p:cNvPr>
            <p:cNvSpPr>
              <a:spLocks/>
            </p:cNvSpPr>
            <p:nvPr/>
          </p:nvSpPr>
          <p:spPr bwMode="auto">
            <a:xfrm rot="16200000">
              <a:off x="6362700" y="3989388"/>
              <a:ext cx="228600" cy="304800"/>
            </a:xfrm>
            <a:custGeom>
              <a:avLst/>
              <a:gdLst/>
              <a:ahLst/>
              <a:cxnLst>
                <a:cxn ang="0">
                  <a:pos x="0" y="192"/>
                </a:cxn>
                <a:cxn ang="0">
                  <a:pos x="0" y="0"/>
                </a:cxn>
                <a:cxn ang="0">
                  <a:pos x="144" y="0"/>
                </a:cxn>
              </a:cxnLst>
              <a:rect l="0" t="0" r="r" b="b"/>
              <a:pathLst>
                <a:path w="144" h="192">
                  <a:moveTo>
                    <a:pt x="0" y="192"/>
                  </a:moveTo>
                  <a:lnTo>
                    <a:pt x="0" y="0"/>
                  </a:lnTo>
                  <a:lnTo>
                    <a:pt x="144" y="0"/>
                  </a:lnTo>
                </a:path>
              </a:pathLst>
            </a:custGeom>
            <a:noFill/>
            <a:ln w="28575" cmpd="sng">
              <a:solidFill>
                <a:schemeClr val="tx1"/>
              </a:solidFill>
              <a:round/>
              <a:headEnd type="none" w="med" len="med"/>
              <a:tailEnd type="triangle" w="med" len="med"/>
            </a:ln>
            <a:effectLst/>
          </p:spPr>
          <p:txBody>
            <a:bodyPr wrap="none" anchor="ctr"/>
            <a:lstStyle/>
            <a:p>
              <a:endParaRPr lang="en-US" dirty="0">
                <a:latin typeface="Times New Roman" panose="02020603050405020304" pitchFamily="18" charset="0"/>
                <a:cs typeface="Times New Roman" panose="02020603050405020304" pitchFamily="18" charset="0"/>
              </a:endParaRPr>
            </a:p>
          </p:txBody>
        </p:sp>
        <p:grpSp>
          <p:nvGrpSpPr>
            <p:cNvPr id="9" name="Group 11">
              <a:extLst>
                <a:ext uri="{FF2B5EF4-FFF2-40B4-BE49-F238E27FC236}">
                  <a16:creationId xmlns:a16="http://schemas.microsoft.com/office/drawing/2014/main" id="{D8653740-C23C-4914-8B7C-FC9782545062}"/>
                </a:ext>
              </a:extLst>
            </p:cNvPr>
            <p:cNvGrpSpPr>
              <a:grpSpLocks/>
            </p:cNvGrpSpPr>
            <p:nvPr/>
          </p:nvGrpSpPr>
          <p:grpSpPr bwMode="auto">
            <a:xfrm rot="5400000">
              <a:off x="6819900" y="4914900"/>
              <a:ext cx="990600" cy="304800"/>
              <a:chOff x="3888" y="2448"/>
              <a:chExt cx="1056" cy="192"/>
            </a:xfrm>
          </p:grpSpPr>
          <p:sp>
            <p:nvSpPr>
              <p:cNvPr id="18" name="Freeform 12">
                <a:extLst>
                  <a:ext uri="{FF2B5EF4-FFF2-40B4-BE49-F238E27FC236}">
                    <a16:creationId xmlns:a16="http://schemas.microsoft.com/office/drawing/2014/main" id="{8F3DF5FE-0699-4973-8DF2-D1CEF69CC545}"/>
                  </a:ext>
                </a:extLst>
              </p:cNvPr>
              <p:cNvSpPr>
                <a:spLocks/>
              </p:cNvSpPr>
              <p:nvPr/>
            </p:nvSpPr>
            <p:spPr bwMode="auto">
              <a:xfrm>
                <a:off x="4272" y="2448"/>
                <a:ext cx="240" cy="192"/>
              </a:xfrm>
              <a:custGeom>
                <a:avLst/>
                <a:gdLst/>
                <a:ahLst/>
                <a:cxnLst>
                  <a:cxn ang="0">
                    <a:pos x="0" y="0"/>
                  </a:cxn>
                  <a:cxn ang="0">
                    <a:pos x="240" y="0"/>
                  </a:cxn>
                  <a:cxn ang="0">
                    <a:pos x="240" y="192"/>
                  </a:cxn>
                  <a:cxn ang="0">
                    <a:pos x="0" y="192"/>
                  </a:cxn>
                </a:cxnLst>
                <a:rect l="0" t="0" r="r" b="b"/>
                <a:pathLst>
                  <a:path w="240" h="192">
                    <a:moveTo>
                      <a:pt x="0" y="0"/>
                    </a:moveTo>
                    <a:lnTo>
                      <a:pt x="240" y="0"/>
                    </a:lnTo>
                    <a:lnTo>
                      <a:pt x="240" y="192"/>
                    </a:lnTo>
                    <a:lnTo>
                      <a:pt x="0" y="192"/>
                    </a:lnTo>
                  </a:path>
                </a:pathLst>
              </a:custGeom>
              <a:noFill/>
              <a:ln w="38100" cmpd="sng">
                <a:solidFill>
                  <a:schemeClr val="tx1"/>
                </a:solidFill>
                <a:round/>
                <a:headEnd/>
                <a:tailEnd/>
              </a:ln>
              <a:effectLst/>
            </p:spPr>
            <p:txBody>
              <a:bodyPr wrap="none" anchor="ctr"/>
              <a:lstStyle/>
              <a:p>
                <a:endParaRPr lang="en-US" dirty="0">
                  <a:latin typeface="Times New Roman" panose="02020603050405020304" pitchFamily="18" charset="0"/>
                  <a:cs typeface="Times New Roman" panose="02020603050405020304" pitchFamily="18" charset="0"/>
                </a:endParaRPr>
              </a:p>
            </p:txBody>
          </p:sp>
          <p:sp>
            <p:nvSpPr>
              <p:cNvPr id="19" name="Line 13">
                <a:extLst>
                  <a:ext uri="{FF2B5EF4-FFF2-40B4-BE49-F238E27FC236}">
                    <a16:creationId xmlns:a16="http://schemas.microsoft.com/office/drawing/2014/main" id="{2CC09E21-3179-4417-91CB-5BD04A5D4D37}"/>
                  </a:ext>
                </a:extLst>
              </p:cNvPr>
              <p:cNvSpPr>
                <a:spLocks noChangeShapeType="1"/>
              </p:cNvSpPr>
              <p:nvPr/>
            </p:nvSpPr>
            <p:spPr bwMode="auto">
              <a:xfrm>
                <a:off x="4368" y="2496"/>
                <a:ext cx="1" cy="96"/>
              </a:xfrm>
              <a:prstGeom prst="line">
                <a:avLst/>
              </a:prstGeom>
              <a:noFill/>
              <a:ln w="38100">
                <a:solidFill>
                  <a:schemeClr val="tx1"/>
                </a:solidFill>
                <a:round/>
                <a:headEnd/>
                <a:tailEnd/>
              </a:ln>
              <a:effectLst/>
            </p:spPr>
            <p:txBody>
              <a:bodyPr wrap="none" anchor="ctr"/>
              <a:lstStyle/>
              <a:p>
                <a:endParaRPr lang="en-US" dirty="0">
                  <a:latin typeface="Times New Roman" panose="02020603050405020304" pitchFamily="18" charset="0"/>
                  <a:cs typeface="Times New Roman" panose="02020603050405020304" pitchFamily="18" charset="0"/>
                </a:endParaRPr>
              </a:p>
            </p:txBody>
          </p:sp>
          <p:sp>
            <p:nvSpPr>
              <p:cNvPr id="20" name="Line 14">
                <a:extLst>
                  <a:ext uri="{FF2B5EF4-FFF2-40B4-BE49-F238E27FC236}">
                    <a16:creationId xmlns:a16="http://schemas.microsoft.com/office/drawing/2014/main" id="{0F26B962-E308-4FC2-9DA6-D9FE0612025D}"/>
                  </a:ext>
                </a:extLst>
              </p:cNvPr>
              <p:cNvSpPr>
                <a:spLocks noChangeShapeType="1"/>
              </p:cNvSpPr>
              <p:nvPr/>
            </p:nvSpPr>
            <p:spPr bwMode="auto">
              <a:xfrm flipH="1">
                <a:off x="3888" y="2544"/>
                <a:ext cx="480" cy="1"/>
              </a:xfrm>
              <a:prstGeom prst="line">
                <a:avLst/>
              </a:prstGeom>
              <a:noFill/>
              <a:ln w="38100">
                <a:solidFill>
                  <a:schemeClr val="tx1"/>
                </a:solidFill>
                <a:round/>
                <a:headEnd/>
                <a:tailEnd/>
              </a:ln>
              <a:effectLst/>
            </p:spPr>
            <p:txBody>
              <a:bodyPr wrap="none" anchor="ctr"/>
              <a:lstStyle/>
              <a:p>
                <a:endParaRPr lang="en-US" dirty="0">
                  <a:latin typeface="Times New Roman" panose="02020603050405020304" pitchFamily="18" charset="0"/>
                  <a:cs typeface="Times New Roman" panose="02020603050405020304" pitchFamily="18" charset="0"/>
                </a:endParaRPr>
              </a:p>
            </p:txBody>
          </p:sp>
          <p:sp>
            <p:nvSpPr>
              <p:cNvPr id="21" name="Line 15">
                <a:extLst>
                  <a:ext uri="{FF2B5EF4-FFF2-40B4-BE49-F238E27FC236}">
                    <a16:creationId xmlns:a16="http://schemas.microsoft.com/office/drawing/2014/main" id="{14E1B807-0784-46E2-A48E-1F03408628D6}"/>
                  </a:ext>
                </a:extLst>
              </p:cNvPr>
              <p:cNvSpPr>
                <a:spLocks noChangeShapeType="1"/>
              </p:cNvSpPr>
              <p:nvPr/>
            </p:nvSpPr>
            <p:spPr bwMode="auto">
              <a:xfrm>
                <a:off x="4512" y="2544"/>
                <a:ext cx="432" cy="1"/>
              </a:xfrm>
              <a:prstGeom prst="line">
                <a:avLst/>
              </a:prstGeom>
              <a:noFill/>
              <a:ln w="38100">
                <a:solidFill>
                  <a:schemeClr val="tx1"/>
                </a:solidFill>
                <a:round/>
                <a:headEnd/>
                <a:tailEnd/>
              </a:ln>
              <a:effectLst/>
            </p:spPr>
            <p:txBody>
              <a:bodyPr wrap="none" anchor="ctr"/>
              <a:lstStyle/>
              <a:p>
                <a:endParaRPr lang="en-US" dirty="0">
                  <a:latin typeface="Times New Roman" panose="02020603050405020304" pitchFamily="18" charset="0"/>
                  <a:cs typeface="Times New Roman" panose="02020603050405020304" pitchFamily="18" charset="0"/>
                </a:endParaRPr>
              </a:p>
            </p:txBody>
          </p:sp>
        </p:grpSp>
        <p:sp>
          <p:nvSpPr>
            <p:cNvPr id="10" name="Text Box 16">
              <a:extLst>
                <a:ext uri="{FF2B5EF4-FFF2-40B4-BE49-F238E27FC236}">
                  <a16:creationId xmlns:a16="http://schemas.microsoft.com/office/drawing/2014/main" id="{06C1CA10-C5E4-4BC4-A16E-57A2BECEFCE2}"/>
                </a:ext>
              </a:extLst>
            </p:cNvPr>
            <p:cNvSpPr txBox="1">
              <a:spLocks noChangeArrowheads="1"/>
            </p:cNvSpPr>
            <p:nvPr/>
          </p:nvSpPr>
          <p:spPr bwMode="auto">
            <a:xfrm>
              <a:off x="7391400" y="5105400"/>
              <a:ext cx="330815" cy="427429"/>
            </a:xfrm>
            <a:prstGeom prst="rect">
              <a:avLst/>
            </a:prstGeom>
            <a:noFill/>
            <a:ln w="9525">
              <a:noFill/>
              <a:miter lim="800000"/>
              <a:headEnd/>
              <a:tailEnd/>
            </a:ln>
            <a:effectLst/>
          </p:spPr>
          <p:txBody>
            <a:bodyPr wrap="none">
              <a:spAutoFit/>
            </a:bodyPr>
            <a:lstStyle/>
            <a:p>
              <a:r>
                <a:rPr lang="en-US" sz="2000" b="1" i="1" dirty="0">
                  <a:latin typeface="Times New Roman" panose="02020603050405020304" pitchFamily="18" charset="0"/>
                  <a:cs typeface="Times New Roman" panose="02020603050405020304" pitchFamily="18" charset="0"/>
                </a:rPr>
                <a:t>c</a:t>
              </a:r>
              <a:endParaRPr lang="en-US" sz="2000" b="1" dirty="0">
                <a:latin typeface="Times New Roman" panose="02020603050405020304" pitchFamily="18" charset="0"/>
                <a:cs typeface="Times New Roman" panose="02020603050405020304" pitchFamily="18" charset="0"/>
              </a:endParaRPr>
            </a:p>
          </p:txBody>
        </p:sp>
        <p:sp>
          <p:nvSpPr>
            <p:cNvPr id="11" name="Freeform 17">
              <a:extLst>
                <a:ext uri="{FF2B5EF4-FFF2-40B4-BE49-F238E27FC236}">
                  <a16:creationId xmlns:a16="http://schemas.microsoft.com/office/drawing/2014/main" id="{5DD81A5C-386A-4443-B674-0E95CB406ED2}"/>
                </a:ext>
              </a:extLst>
            </p:cNvPr>
            <p:cNvSpPr>
              <a:spLocks/>
            </p:cNvSpPr>
            <p:nvPr/>
          </p:nvSpPr>
          <p:spPr bwMode="auto">
            <a:xfrm rot="16200000">
              <a:off x="6134100" y="5676900"/>
              <a:ext cx="228600" cy="304800"/>
            </a:xfrm>
            <a:custGeom>
              <a:avLst/>
              <a:gdLst/>
              <a:ahLst/>
              <a:cxnLst>
                <a:cxn ang="0">
                  <a:pos x="0" y="192"/>
                </a:cxn>
                <a:cxn ang="0">
                  <a:pos x="0" y="0"/>
                </a:cxn>
                <a:cxn ang="0">
                  <a:pos x="144" y="0"/>
                </a:cxn>
              </a:cxnLst>
              <a:rect l="0" t="0" r="r" b="b"/>
              <a:pathLst>
                <a:path w="144" h="192">
                  <a:moveTo>
                    <a:pt x="0" y="192"/>
                  </a:moveTo>
                  <a:lnTo>
                    <a:pt x="0" y="0"/>
                  </a:lnTo>
                  <a:lnTo>
                    <a:pt x="144" y="0"/>
                  </a:lnTo>
                </a:path>
              </a:pathLst>
            </a:custGeom>
            <a:noFill/>
            <a:ln w="28575" cmpd="sng">
              <a:solidFill>
                <a:schemeClr val="tx1"/>
              </a:solidFill>
              <a:round/>
              <a:headEnd type="none" w="med" len="med"/>
              <a:tailEnd type="triangle" w="med" len="med"/>
            </a:ln>
            <a:effectLst/>
          </p:spPr>
          <p:txBody>
            <a:bodyPr wrap="none" anchor="ctr"/>
            <a:lstStyle/>
            <a:p>
              <a:endParaRPr lang="en-US" dirty="0">
                <a:latin typeface="Times New Roman" panose="02020603050405020304" pitchFamily="18" charset="0"/>
                <a:cs typeface="Times New Roman" panose="02020603050405020304" pitchFamily="18" charset="0"/>
              </a:endParaRPr>
            </a:p>
          </p:txBody>
        </p:sp>
        <p:sp>
          <p:nvSpPr>
            <p:cNvPr id="12" name="Rectangle 18" descr="Horizontal brick">
              <a:extLst>
                <a:ext uri="{FF2B5EF4-FFF2-40B4-BE49-F238E27FC236}">
                  <a16:creationId xmlns:a16="http://schemas.microsoft.com/office/drawing/2014/main" id="{F42BF8E8-7075-442C-A1E9-5F1A22D271FD}"/>
                </a:ext>
              </a:extLst>
            </p:cNvPr>
            <p:cNvSpPr>
              <a:spLocks noChangeArrowheads="1"/>
            </p:cNvSpPr>
            <p:nvPr/>
          </p:nvSpPr>
          <p:spPr bwMode="auto">
            <a:xfrm>
              <a:off x="6400800" y="5562600"/>
              <a:ext cx="1295400" cy="696913"/>
            </a:xfrm>
            <a:prstGeom prst="rect">
              <a:avLst/>
            </a:prstGeom>
            <a:pattFill prst="horzBrick">
              <a:fgClr>
                <a:schemeClr val="bg2"/>
              </a:fgClr>
              <a:bgClr>
                <a:srgbClr val="FFFFFF"/>
              </a:bgClr>
            </a:pattFill>
            <a:ln w="6350">
              <a:solidFill>
                <a:schemeClr val="tx1"/>
              </a:solidFill>
              <a:miter lim="800000"/>
              <a:headEnd/>
              <a:tailEnd/>
            </a:ln>
            <a:effectLst/>
          </p:spPr>
          <p:txBody>
            <a:bodyPr wrap="none" anchor="ctr"/>
            <a:lstStyle/>
            <a:p>
              <a:endParaRPr lang="en-US" dirty="0">
                <a:latin typeface="Times New Roman" panose="02020603050405020304" pitchFamily="18" charset="0"/>
                <a:cs typeface="Times New Roman" panose="02020603050405020304" pitchFamily="18" charset="0"/>
              </a:endParaRPr>
            </a:p>
          </p:txBody>
        </p:sp>
        <p:sp>
          <p:nvSpPr>
            <p:cNvPr id="13" name="Text Box 19">
              <a:extLst>
                <a:ext uri="{FF2B5EF4-FFF2-40B4-BE49-F238E27FC236}">
                  <a16:creationId xmlns:a16="http://schemas.microsoft.com/office/drawing/2014/main" id="{2CA57BF9-4648-409F-A304-3FDB164CC305}"/>
                </a:ext>
              </a:extLst>
            </p:cNvPr>
            <p:cNvSpPr txBox="1">
              <a:spLocks noChangeArrowheads="1"/>
            </p:cNvSpPr>
            <p:nvPr/>
          </p:nvSpPr>
          <p:spPr bwMode="auto">
            <a:xfrm>
              <a:off x="6575425" y="5675313"/>
              <a:ext cx="1006475" cy="493187"/>
            </a:xfrm>
            <a:prstGeom prst="rect">
              <a:avLst/>
            </a:prstGeom>
            <a:noFill/>
            <a:ln w="9525">
              <a:noFill/>
              <a:miter lim="800000"/>
              <a:headEnd/>
              <a:tailEnd/>
            </a:ln>
            <a:effectLst/>
          </p:spPr>
          <p:txBody>
            <a:bodyPr>
              <a:spAutoFit/>
            </a:bodyPr>
            <a:lstStyle/>
            <a:p>
              <a:pPr>
                <a:spcBef>
                  <a:spcPct val="50000"/>
                </a:spcBef>
              </a:pPr>
              <a:r>
                <a:rPr lang="en-US" sz="2400" b="1" i="1" dirty="0">
                  <a:latin typeface="Times New Roman" panose="02020603050405020304" pitchFamily="18" charset="0"/>
                  <a:cs typeface="Times New Roman" panose="02020603050405020304" pitchFamily="18" charset="0"/>
                </a:rPr>
                <a:t>base</a:t>
              </a:r>
              <a:endParaRPr lang="en-US" sz="2400" dirty="0">
                <a:latin typeface="Times New Roman" panose="02020603050405020304" pitchFamily="18" charset="0"/>
                <a:cs typeface="Times New Roman" panose="02020603050405020304" pitchFamily="18" charset="0"/>
              </a:endParaRPr>
            </a:p>
          </p:txBody>
        </p:sp>
        <p:sp>
          <p:nvSpPr>
            <p:cNvPr id="14" name="Text Box 20">
              <a:extLst>
                <a:ext uri="{FF2B5EF4-FFF2-40B4-BE49-F238E27FC236}">
                  <a16:creationId xmlns:a16="http://schemas.microsoft.com/office/drawing/2014/main" id="{4A13C147-92BF-45FD-B2ED-74443F4A1289}"/>
                </a:ext>
              </a:extLst>
            </p:cNvPr>
            <p:cNvSpPr txBox="1">
              <a:spLocks noChangeArrowheads="1"/>
            </p:cNvSpPr>
            <p:nvPr/>
          </p:nvSpPr>
          <p:spPr bwMode="auto">
            <a:xfrm>
              <a:off x="5486400" y="5622925"/>
              <a:ext cx="597314" cy="427429"/>
            </a:xfrm>
            <a:prstGeom prst="rect">
              <a:avLst/>
            </a:prstGeom>
            <a:noFill/>
            <a:ln w="9525">
              <a:noFill/>
              <a:miter lim="800000"/>
              <a:headEnd/>
              <a:tailEnd/>
            </a:ln>
            <a:effectLst/>
          </p:spPr>
          <p:txBody>
            <a:bodyPr wrap="none">
              <a:spAutoFit/>
            </a:bodyPr>
            <a:lstStyle/>
            <a:p>
              <a:r>
                <a:rPr lang="en-US" sz="2000" b="1" i="1" dirty="0">
                  <a:latin typeface="Times New Roman" panose="02020603050405020304" pitchFamily="18" charset="0"/>
                  <a:cs typeface="Times New Roman" panose="02020603050405020304" pitchFamily="18" charset="0"/>
                </a:rPr>
                <a:t>y</a:t>
              </a:r>
              <a:r>
                <a:rPr lang="en-US" sz="2000" b="1" dirty="0">
                  <a:latin typeface="Times New Roman" panose="02020603050405020304" pitchFamily="18" charset="0"/>
                  <a:cs typeface="Times New Roman" panose="02020603050405020304" pitchFamily="18" charset="0"/>
                </a:rPr>
                <a:t>(</a:t>
              </a:r>
              <a:r>
                <a:rPr lang="en-US" sz="2000" b="1" i="1" dirty="0">
                  <a:latin typeface="Times New Roman" panose="02020603050405020304" pitchFamily="18" charset="0"/>
                  <a:cs typeface="Times New Roman" panose="02020603050405020304" pitchFamily="18" charset="0"/>
                </a:rPr>
                <a:t>t</a:t>
              </a:r>
              <a:r>
                <a:rPr lang="en-US" sz="20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15" name="Line 21">
              <a:extLst>
                <a:ext uri="{FF2B5EF4-FFF2-40B4-BE49-F238E27FC236}">
                  <a16:creationId xmlns:a16="http://schemas.microsoft.com/office/drawing/2014/main" id="{B3D8557D-F4B9-475A-A1AE-E1F4CDCDFDE9}"/>
                </a:ext>
              </a:extLst>
            </p:cNvPr>
            <p:cNvSpPr>
              <a:spLocks noChangeShapeType="1"/>
            </p:cNvSpPr>
            <p:nvPr/>
          </p:nvSpPr>
          <p:spPr bwMode="auto">
            <a:xfrm>
              <a:off x="7010400" y="4572000"/>
              <a:ext cx="1371600" cy="0"/>
            </a:xfrm>
            <a:prstGeom prst="line">
              <a:avLst/>
            </a:prstGeom>
            <a:noFill/>
            <a:ln w="9525">
              <a:solidFill>
                <a:schemeClr val="tx1"/>
              </a:solidFill>
              <a:prstDash val="sysDot"/>
              <a:round/>
              <a:headEnd/>
              <a:tailEnd/>
            </a:ln>
            <a:effectLst/>
          </p:spPr>
          <p:txBody>
            <a:bodyPr/>
            <a:lstStyle/>
            <a:p>
              <a:endParaRPr lang="en-US" dirty="0">
                <a:latin typeface="Times New Roman" panose="02020603050405020304" pitchFamily="18" charset="0"/>
                <a:cs typeface="Times New Roman" panose="02020603050405020304" pitchFamily="18" charset="0"/>
              </a:endParaRPr>
            </a:p>
          </p:txBody>
        </p:sp>
        <p:sp>
          <p:nvSpPr>
            <p:cNvPr id="16" name="Line 22">
              <a:extLst>
                <a:ext uri="{FF2B5EF4-FFF2-40B4-BE49-F238E27FC236}">
                  <a16:creationId xmlns:a16="http://schemas.microsoft.com/office/drawing/2014/main" id="{E205C14E-8BC3-46F4-9604-10F09BF0886A}"/>
                </a:ext>
              </a:extLst>
            </p:cNvPr>
            <p:cNvSpPr>
              <a:spLocks noChangeShapeType="1"/>
            </p:cNvSpPr>
            <p:nvPr/>
          </p:nvSpPr>
          <p:spPr bwMode="auto">
            <a:xfrm flipV="1">
              <a:off x="7924800" y="4573588"/>
              <a:ext cx="0" cy="533400"/>
            </a:xfrm>
            <a:prstGeom prst="line">
              <a:avLst/>
            </a:prstGeom>
            <a:noFill/>
            <a:ln w="28575">
              <a:solidFill>
                <a:schemeClr val="tx1"/>
              </a:solidFill>
              <a:round/>
              <a:headEnd/>
              <a:tailEnd type="triangle" w="med" len="med"/>
            </a:ln>
            <a:effectLst/>
          </p:spPr>
          <p:txBody>
            <a:bodyPr/>
            <a:lstStyle/>
            <a:p>
              <a:endParaRPr lang="en-US" dirty="0">
                <a:latin typeface="Times New Roman" panose="02020603050405020304" pitchFamily="18" charset="0"/>
                <a:cs typeface="Times New Roman" panose="02020603050405020304" pitchFamily="18" charset="0"/>
              </a:endParaRPr>
            </a:p>
          </p:txBody>
        </p:sp>
        <p:sp>
          <p:nvSpPr>
            <p:cNvPr id="17" name="Text Box 23">
              <a:extLst>
                <a:ext uri="{FF2B5EF4-FFF2-40B4-BE49-F238E27FC236}">
                  <a16:creationId xmlns:a16="http://schemas.microsoft.com/office/drawing/2014/main" id="{BDF53849-E661-4CBA-B44E-89DDA4CEBC28}"/>
                </a:ext>
              </a:extLst>
            </p:cNvPr>
            <p:cNvSpPr txBox="1">
              <a:spLocks noChangeArrowheads="1"/>
            </p:cNvSpPr>
            <p:nvPr/>
          </p:nvSpPr>
          <p:spPr bwMode="auto">
            <a:xfrm>
              <a:off x="8001000" y="4648200"/>
              <a:ext cx="510257" cy="427429"/>
            </a:xfrm>
            <a:prstGeom prst="rect">
              <a:avLst/>
            </a:prstGeom>
            <a:noFill/>
            <a:ln w="9525">
              <a:noFill/>
              <a:miter lim="800000"/>
              <a:headEnd/>
              <a:tailEnd/>
            </a:ln>
            <a:effectLst/>
          </p:spPr>
          <p:txBody>
            <a:bodyPr wrap="none">
              <a:spAutoFit/>
            </a:bodyPr>
            <a:lstStyle/>
            <a:p>
              <a:r>
                <a:rPr lang="en-US" sz="2000" b="1" i="1" dirty="0">
                  <a:latin typeface="Times New Roman" panose="02020603050405020304" pitchFamily="18" charset="0"/>
                  <a:cs typeface="Times New Roman" panose="02020603050405020304" pitchFamily="18" charset="0"/>
                </a:rPr>
                <a:t>F</a:t>
              </a:r>
              <a:r>
                <a:rPr lang="en-US" sz="2000" b="1" i="1" baseline="-25000" dirty="0">
                  <a:latin typeface="Times New Roman" panose="02020603050405020304" pitchFamily="18" charset="0"/>
                  <a:cs typeface="Times New Roman" panose="02020603050405020304" pitchFamily="18" charset="0"/>
                </a:rPr>
                <a:t>T</a:t>
              </a:r>
            </a:p>
          </p:txBody>
        </p:sp>
      </p:grpSp>
      <mc:AlternateContent xmlns:mc="http://schemas.openxmlformats.org/markup-compatibility/2006" xmlns:a14="http://schemas.microsoft.com/office/drawing/2010/main">
        <mc:Choice Requires="a14">
          <p:sp>
            <p:nvSpPr>
              <p:cNvPr id="25" name="Text Box 36">
                <a:extLst>
                  <a:ext uri="{FF2B5EF4-FFF2-40B4-BE49-F238E27FC236}">
                    <a16:creationId xmlns:a16="http://schemas.microsoft.com/office/drawing/2014/main" id="{882A6752-D80E-45F1-B821-321DC1499F32}"/>
                  </a:ext>
                </a:extLst>
              </p:cNvPr>
              <p:cNvSpPr txBox="1">
                <a:spLocks noChangeArrowheads="1"/>
              </p:cNvSpPr>
              <p:nvPr/>
            </p:nvSpPr>
            <p:spPr bwMode="auto">
              <a:xfrm>
                <a:off x="3813873" y="1773072"/>
                <a:ext cx="4968894" cy="2862322"/>
              </a:xfrm>
              <a:prstGeom prst="rect">
                <a:avLst/>
              </a:prstGeom>
              <a:noFill/>
              <a:ln w="9525">
                <a:noFill/>
                <a:miter lim="800000"/>
                <a:headEnd/>
                <a:tailEnd/>
              </a:ln>
              <a:effectLst/>
            </p:spPr>
            <p:txBody>
              <a:bodyPr wrap="square">
                <a:spAutoFit/>
              </a:bodyPr>
              <a:lstStyle/>
              <a:p>
                <a:pPr marL="342900" indent="-342900">
                  <a:buFont typeface="Wingdings" panose="05000000000000000000" pitchFamily="2" charset="2"/>
                  <a:buChar char="v"/>
                </a:pPr>
                <a:r>
                  <a:rPr lang="en-US" sz="2000" dirty="0">
                    <a:latin typeface="Times New Roman" pitchFamily="18" charset="0"/>
                    <a:cs typeface="Times New Roman" pitchFamily="18" charset="0"/>
                  </a:rPr>
                  <a:t>Force is transmitted from the moving base to the mass through the spring and damper</a:t>
                </a:r>
              </a:p>
              <a:p>
                <a:pPr marL="342900" indent="-342900">
                  <a:buFont typeface="Wingdings" panose="05000000000000000000" pitchFamily="2" charset="2"/>
                  <a:buChar char="v"/>
                </a:pPr>
                <a:r>
                  <a:rPr lang="en-US" sz="2000" dirty="0">
                    <a:latin typeface="Times New Roman" pitchFamily="18" charset="0"/>
                    <a:cs typeface="Times New Roman" pitchFamily="18" charset="0"/>
                  </a:rPr>
                  <a:t>The transmitted force must balance the inertia force of the mass</a:t>
                </a:r>
              </a:p>
              <a:p>
                <a:pPr algn="ctr"/>
                <a:r>
                  <a:rPr lang="en-US" sz="2000" dirty="0">
                    <a:latin typeface="Times New Roman" pitchFamily="18" charset="0"/>
                    <a:cs typeface="Times New Roman" pitchFamily="18" charset="0"/>
                  </a:rPr>
                  <a:t> </a:t>
                </a:r>
                <a14:m>
                  <m:oMath xmlns:m="http://schemas.openxmlformats.org/officeDocument/2006/math">
                    <m:r>
                      <a:rPr lang="en-AU" sz="2000" i="1" smtClean="0">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𝑘</m:t>
                    </m:r>
                    <m:d>
                      <m:dPr>
                        <m:ctrlPr>
                          <a:rPr lang="en-AU" sz="2000" b="0" i="1" smtClean="0">
                            <a:solidFill>
                              <a:srgbClr val="000000"/>
                            </a:solidFill>
                            <a:latin typeface="Cambria Math" panose="02040503050406030204" pitchFamily="18" charset="0"/>
                          </a:rPr>
                        </m:ctrlPr>
                      </m:dPr>
                      <m:e>
                        <m:r>
                          <a:rPr lang="en-AU" sz="2000" b="0" i="1" smtClean="0">
                            <a:solidFill>
                              <a:srgbClr val="000000"/>
                            </a:solidFill>
                            <a:latin typeface="Cambria Math" panose="02040503050406030204" pitchFamily="18" charset="0"/>
                          </a:rPr>
                          <m:t>𝑦</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𝑥</m:t>
                        </m:r>
                      </m:e>
                    </m:d>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𝑐</m:t>
                    </m:r>
                    <m:d>
                      <m:dPr>
                        <m:ctrlPr>
                          <a:rPr lang="en-AU" sz="2000" b="0" i="1" smtClean="0">
                            <a:solidFill>
                              <a:srgbClr val="000000"/>
                            </a:solidFill>
                            <a:latin typeface="Cambria Math" panose="02040503050406030204" pitchFamily="18" charset="0"/>
                          </a:rPr>
                        </m:ctrlPr>
                      </m:dPr>
                      <m:e>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𝑦</m:t>
                            </m:r>
                          </m:e>
                        </m:acc>
                        <m:r>
                          <a:rPr lang="en-AU" sz="2000" b="0" i="1" smtClean="0">
                            <a:solidFill>
                              <a:srgbClr val="000000"/>
                            </a:solidFill>
                            <a:latin typeface="Cambria Math" panose="02040503050406030204" pitchFamily="18" charset="0"/>
                          </a:rPr>
                          <m:t>−</m:t>
                        </m:r>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𝑥</m:t>
                            </m:r>
                          </m:e>
                        </m:acc>
                      </m:e>
                    </m:d>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𝐹</m:t>
                    </m:r>
                  </m:oMath>
                </a14:m>
                <a:endParaRPr lang="en-AU"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dirty="0">
                    <a:latin typeface="Times New Roman" pitchFamily="18" charset="0"/>
                    <a:cs typeface="Times New Roman" pitchFamily="18" charset="0"/>
                  </a:rPr>
                  <a:t>In the steady state</a:t>
                </a:r>
              </a:p>
              <a:p>
                <a:pPr/>
                <a14:m>
                  <m:oMathPara xmlns:m="http://schemas.openxmlformats.org/officeDocument/2006/math">
                    <m:oMathParaPr>
                      <m:jc m:val="centerGroup"/>
                    </m:oMathParaPr>
                    <m:oMath xmlns:m="http://schemas.openxmlformats.org/officeDocument/2006/math">
                      <m:r>
                        <a:rPr lang="en-AU" sz="2000" b="0" i="1" smtClean="0">
                          <a:solidFill>
                            <a:srgbClr val="000000"/>
                          </a:solidFill>
                          <a:latin typeface="Cambria Math" panose="02040503050406030204" pitchFamily="18" charset="0"/>
                        </a:rPr>
                        <m:t>𝑥</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𝑡</m:t>
                      </m:r>
                      <m:r>
                        <a:rPr lang="en-AU" sz="2000" b="0" i="1" smtClean="0">
                          <a:solidFill>
                            <a:srgbClr val="000000"/>
                          </a:solidFill>
                          <a:latin typeface="Cambria Math" panose="02040503050406030204" pitchFamily="18" charset="0"/>
                        </a:rPr>
                        <m:t>)=</m:t>
                      </m:r>
                      <m:r>
                        <a:rPr lang="en-AU" sz="2000" i="1" smtClean="0">
                          <a:solidFill>
                            <a:srgbClr val="000000"/>
                          </a:solidFill>
                          <a:latin typeface="Cambria Math" panose="02040503050406030204" pitchFamily="18" charset="0"/>
                        </a:rPr>
                        <m:t>𝑋</m:t>
                      </m:r>
                      <m:func>
                        <m:funcPr>
                          <m:ctrlPr>
                            <a:rPr lang="en-AU" sz="2000" i="1">
                              <a:solidFill>
                                <a:srgbClr val="000000"/>
                              </a:solidFill>
                              <a:latin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rPr>
                            <m:t>sin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oMath>
                  </m:oMathPara>
                </a14:m>
                <a:endParaRPr lang="en-AU"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𝑥</m:t>
                          </m:r>
                        </m:e>
                      </m:acc>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𝑡</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ea typeface="Cambria Math" panose="02040503050406030204" pitchFamily="18" charset="0"/>
                        </a:rPr>
                        <m:t>𝜔</m:t>
                      </m:r>
                      <m:r>
                        <a:rPr lang="en-AU" sz="2000" i="1" smtClean="0">
                          <a:solidFill>
                            <a:srgbClr val="000000"/>
                          </a:solidFill>
                          <a:latin typeface="Cambria Math" panose="02040503050406030204" pitchFamily="18" charset="0"/>
                        </a:rPr>
                        <m:t>𝑋</m:t>
                      </m:r>
                      <m:func>
                        <m:funcPr>
                          <m:ctrlPr>
                            <a:rPr lang="en-AU" sz="2000" i="1">
                              <a:solidFill>
                                <a:srgbClr val="000000"/>
                              </a:solidFill>
                              <a:latin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rPr>
                            <m:t>cos</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oMath>
                  </m:oMathPara>
                </a14:m>
                <a:endParaRPr lang="en-AU"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𝑥</m:t>
                          </m:r>
                        </m:e>
                      </m:acc>
                      <m:d>
                        <m:dPr>
                          <m:ctrlPr>
                            <a:rPr lang="en-AU" sz="2000" b="0" i="1" smtClean="0">
                              <a:solidFill>
                                <a:srgbClr val="000000"/>
                              </a:solidFill>
                              <a:latin typeface="Cambria Math" panose="02040503050406030204" pitchFamily="18" charset="0"/>
                            </a:rPr>
                          </m:ctrlPr>
                        </m:dPr>
                        <m:e>
                          <m:r>
                            <a:rPr lang="en-AU" sz="2000" b="0" i="1" smtClean="0">
                              <a:solidFill>
                                <a:srgbClr val="000000"/>
                              </a:solidFill>
                              <a:latin typeface="Cambria Math" panose="02040503050406030204" pitchFamily="18" charset="0"/>
                            </a:rPr>
                            <m:t>𝑡</m:t>
                          </m:r>
                        </m:e>
                      </m:d>
                      <m:r>
                        <a:rPr lang="en-AU" sz="2000" b="0" i="1" smtClean="0">
                          <a:solidFill>
                            <a:srgbClr val="000000"/>
                          </a:solidFill>
                          <a:latin typeface="Cambria Math" panose="02040503050406030204" pitchFamily="18" charset="0"/>
                        </a:rPr>
                        <m:t>=−</m:t>
                      </m:r>
                      <m:sSup>
                        <m:sSupPr>
                          <m:ctrlPr>
                            <a:rPr lang="en-AU" sz="2000" b="0" i="1" smtClean="0">
                              <a:solidFill>
                                <a:srgbClr val="000000"/>
                              </a:solidFill>
                              <a:latin typeface="Cambria Math" panose="02040503050406030204" pitchFamily="18" charset="0"/>
                            </a:rPr>
                          </m:ctrlPr>
                        </m:sSupPr>
                        <m:e>
                          <m:r>
                            <a:rPr lang="en-AU" sz="2000" b="0" i="1" smtClean="0">
                              <a:solidFill>
                                <a:srgbClr val="000000"/>
                              </a:solidFill>
                              <a:latin typeface="Cambria Math" panose="02040503050406030204" pitchFamily="18" charset="0"/>
                              <a:ea typeface="Cambria Math" panose="02040503050406030204" pitchFamily="18" charset="0"/>
                            </a:rPr>
                            <m:t>𝜔</m:t>
                          </m:r>
                        </m:e>
                        <m:sup>
                          <m:r>
                            <a:rPr lang="en-AU" sz="2000" b="0" i="1" smtClean="0">
                              <a:solidFill>
                                <a:srgbClr val="000000"/>
                              </a:solidFill>
                              <a:latin typeface="Cambria Math" panose="02040503050406030204" pitchFamily="18" charset="0"/>
                            </a:rPr>
                            <m:t>2</m:t>
                          </m:r>
                        </m:sup>
                      </m:sSup>
                      <m:r>
                        <a:rPr lang="en-AU" sz="2000" i="1" smtClean="0">
                          <a:solidFill>
                            <a:srgbClr val="000000"/>
                          </a:solidFill>
                          <a:latin typeface="Cambria Math" panose="02040503050406030204" pitchFamily="18" charset="0"/>
                        </a:rPr>
                        <m:t>𝑋</m:t>
                      </m:r>
                      <m:func>
                        <m:funcPr>
                          <m:ctrlPr>
                            <a:rPr lang="en-AU" sz="2000" i="1">
                              <a:solidFill>
                                <a:srgbClr val="000000"/>
                              </a:solidFill>
                              <a:latin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rPr>
                            <m:t>sin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oMath>
                  </m:oMathPara>
                </a14:m>
                <a:endParaRPr lang="en-AU" sz="2000" dirty="0">
                  <a:latin typeface="Times New Roman" panose="02020603050405020304" pitchFamily="18" charset="0"/>
                  <a:cs typeface="Times New Roman" panose="02020603050405020304" pitchFamily="18" charset="0"/>
                </a:endParaRPr>
              </a:p>
            </p:txBody>
          </p:sp>
        </mc:Choice>
        <mc:Fallback xmlns="">
          <p:sp>
            <p:nvSpPr>
              <p:cNvPr id="25" name="Text Box 36">
                <a:extLst>
                  <a:ext uri="{FF2B5EF4-FFF2-40B4-BE49-F238E27FC236}">
                    <a16:creationId xmlns:a16="http://schemas.microsoft.com/office/drawing/2014/main" id="{882A6752-D80E-45F1-B821-321DC1499F32}"/>
                  </a:ext>
                </a:extLst>
              </p:cNvPr>
              <p:cNvSpPr txBox="1">
                <a:spLocks noRot="1" noChangeAspect="1" noMove="1" noResize="1" noEditPoints="1" noAdjustHandles="1" noChangeArrowheads="1" noChangeShapeType="1" noTextEdit="1"/>
              </p:cNvSpPr>
              <p:nvPr/>
            </p:nvSpPr>
            <p:spPr bwMode="auto">
              <a:xfrm>
                <a:off x="3813873" y="1773072"/>
                <a:ext cx="4968894" cy="2862322"/>
              </a:xfrm>
              <a:prstGeom prst="rect">
                <a:avLst/>
              </a:prstGeom>
              <a:blipFill>
                <a:blip r:embed="rId2"/>
                <a:stretch>
                  <a:fillRect l="-1104" t="-1279" b="-1493"/>
                </a:stretch>
              </a:blipFill>
              <a:ln w="9525">
                <a:noFill/>
                <a:miter lim="800000"/>
                <a:headEnd/>
                <a:tailEnd/>
              </a:ln>
              <a:effectLst/>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5211451-6BC7-4E92-A129-E585DC8D48F7}"/>
                  </a:ext>
                </a:extLst>
              </p:cNvPr>
              <p:cNvSpPr txBox="1"/>
              <p:nvPr/>
            </p:nvSpPr>
            <p:spPr>
              <a:xfrm>
                <a:off x="1602075" y="4859230"/>
                <a:ext cx="6672394" cy="1460208"/>
              </a:xfrm>
              <a:prstGeom prst="rect">
                <a:avLst/>
              </a:prstGeom>
              <a:noFill/>
            </p:spPr>
            <p:txBody>
              <a:bodyPr wrap="square" rtlCol="0">
                <a:spAutoFit/>
              </a:bodyPr>
              <a:lstStyle/>
              <a:p>
                <a:r>
                  <a:rPr lang="en-AU" sz="2000" dirty="0">
                    <a:latin typeface="Times New Roman" panose="02020603050405020304" pitchFamily="18" charset="0"/>
                    <a:cs typeface="Times New Roman" panose="02020603050405020304" pitchFamily="18" charset="0"/>
                  </a:rPr>
                  <a:t>Therefore </a:t>
                </a:r>
                <a14:m>
                  <m:oMath xmlns:m="http://schemas.openxmlformats.org/officeDocument/2006/math">
                    <m:r>
                      <a:rPr lang="en-AU" sz="2000" i="1" smtClean="0">
                        <a:latin typeface="Cambria Math" panose="02040503050406030204" pitchFamily="18" charset="0"/>
                        <a:cs typeface="Times New Roman" panose="02020603050405020304" pitchFamily="18" charset="0"/>
                      </a:rPr>
                      <m:t>𝐹</m:t>
                    </m:r>
                    <m:r>
                      <a:rPr lang="en-AU" sz="2000" b="0" i="1" smtClean="0">
                        <a:latin typeface="Cambria Math" panose="02040503050406030204" pitchFamily="18" charset="0"/>
                        <a:cs typeface="Times New Roman" panose="02020603050405020304" pitchFamily="18" charset="0"/>
                      </a:rPr>
                      <m:t>=−</m:t>
                    </m:r>
                    <m:r>
                      <a:rPr lang="en-AU" sz="2000" i="1">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US" sz="2000" b="0" i="0" smtClean="0">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𝑚</m:t>
                        </m:r>
                        <m:r>
                          <a:rPr lang="en-AU" sz="2000" i="1">
                            <a:solidFill>
                              <a:srgbClr val="000000"/>
                            </a:solidFill>
                            <a:latin typeface="Cambria Math" panose="02040503050406030204" pitchFamily="18" charset="0"/>
                            <a:ea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𝑋</m:t>
                    </m:r>
                    <m:func>
                      <m:funcPr>
                        <m:ctrlPr>
                          <a:rPr lang="en-AU" sz="2000" i="1">
                            <a:solidFill>
                              <a:srgbClr val="000000"/>
                            </a:solidFill>
                            <a:latin typeface="Cambria Math" panose="02040503050406030204" pitchFamily="18" charset="0"/>
                          </a:rPr>
                        </m:ctrlPr>
                      </m:funcPr>
                      <m:fName>
                        <m:r>
                          <m:rPr>
                            <m:sty m:val="p"/>
                          </m:rPr>
                          <a:rPr lang="en-AU" sz="2000">
                            <a:solidFill>
                              <a:srgbClr val="000000"/>
                            </a:solidFill>
                            <a:latin typeface="Cambria Math" panose="02040503050406030204" pitchFamily="18" charset="0"/>
                          </a:rPr>
                          <m:t>sin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m:t>
                    </m:r>
                    <m:sSub>
                      <m:sSubPr>
                        <m:ctrlPr>
                          <a:rPr lang="en-AU" sz="2000" b="0" i="1" smtClean="0">
                            <a:solidFill>
                              <a:srgbClr val="000000"/>
                            </a:solidFill>
                            <a:latin typeface="Cambria Math" panose="02040503050406030204" pitchFamily="18" charset="0"/>
                          </a:rPr>
                        </m:ctrlPr>
                      </m:sSubPr>
                      <m:e>
                        <m:r>
                          <a:rPr lang="en-AU" sz="2000" b="0" i="1" smtClean="0">
                            <a:solidFill>
                              <a:srgbClr val="000000"/>
                            </a:solidFill>
                            <a:latin typeface="Cambria Math" panose="02040503050406030204" pitchFamily="18" charset="0"/>
                          </a:rPr>
                          <m:t>𝐹</m:t>
                        </m:r>
                      </m:e>
                      <m:sub>
                        <m:r>
                          <a:rPr lang="en-AU" sz="2000" b="0" i="1" smtClean="0">
                            <a:solidFill>
                              <a:srgbClr val="000000"/>
                            </a:solidFill>
                            <a:latin typeface="Cambria Math" panose="02040503050406030204" pitchFamily="18" charset="0"/>
                          </a:rPr>
                          <m:t>𝑇</m:t>
                        </m:r>
                      </m:sub>
                    </m:sSub>
                    <m:func>
                      <m:funcPr>
                        <m:ctrlPr>
                          <a:rPr lang="en-AU" sz="2000" i="1">
                            <a:solidFill>
                              <a:srgbClr val="000000"/>
                            </a:solidFill>
                            <a:latin typeface="Cambria Math" panose="02040503050406030204" pitchFamily="18" charset="0"/>
                          </a:rPr>
                        </m:ctrlPr>
                      </m:funcPr>
                      <m:fName>
                        <m:r>
                          <m:rPr>
                            <m:sty m:val="p"/>
                          </m:rPr>
                          <a:rPr lang="en-AU" sz="2000">
                            <a:solidFill>
                              <a:srgbClr val="000000"/>
                            </a:solidFill>
                            <a:latin typeface="Cambria Math" panose="02040503050406030204" pitchFamily="18" charset="0"/>
                          </a:rPr>
                          <m:t>sin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oMath>
                </a14:m>
                <a:endParaRPr lang="en-AU" sz="20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AU" sz="2000" b="0" i="1" smtClean="0">
                            <a:solidFill>
                              <a:srgbClr val="000000"/>
                            </a:solidFill>
                            <a:latin typeface="Cambria Math" panose="02040503050406030204" pitchFamily="18" charset="0"/>
                          </a:rPr>
                        </m:ctrlPr>
                      </m:sSubPr>
                      <m:e>
                        <m:r>
                          <a:rPr lang="en-AU" sz="2000" b="0" i="1" smtClean="0">
                            <a:solidFill>
                              <a:srgbClr val="000000"/>
                            </a:solidFill>
                            <a:latin typeface="Cambria Math" panose="02040503050406030204" pitchFamily="18" charset="0"/>
                          </a:rPr>
                          <m:t>𝐹</m:t>
                        </m:r>
                      </m:e>
                      <m:sub>
                        <m:r>
                          <a:rPr lang="en-AU" sz="2000" b="0" i="1" smtClean="0">
                            <a:solidFill>
                              <a:srgbClr val="000000"/>
                            </a:solidFill>
                            <a:latin typeface="Cambria Math" panose="02040503050406030204" pitchFamily="18" charset="0"/>
                          </a:rPr>
                          <m:t>𝑇</m:t>
                        </m:r>
                      </m:sub>
                    </m:sSub>
                  </m:oMath>
                </a14:m>
                <a:r>
                  <a:rPr lang="en-AU" sz="2000" dirty="0">
                    <a:latin typeface="Times New Roman" panose="02020603050405020304" pitchFamily="18" charset="0"/>
                    <a:cs typeface="Times New Roman" panose="02020603050405020304" pitchFamily="18" charset="0"/>
                  </a:rPr>
                  <a:t> is the magnitude of the transmitted force</a:t>
                </a:r>
              </a:p>
              <a:p>
                <a:pPr/>
                <a14:m>
                  <m:oMathPara xmlns:m="http://schemas.openxmlformats.org/officeDocument/2006/math">
                    <m:oMathParaPr>
                      <m:jc m:val="centerGroup"/>
                    </m:oMathParaPr>
                    <m:oMath xmlns:m="http://schemas.openxmlformats.org/officeDocument/2006/math">
                      <m:sSub>
                        <m:sSubPr>
                          <m:ctrlPr>
                            <a:rPr lang="en-AU" sz="2000" b="0" i="1" smtClean="0">
                              <a:solidFill>
                                <a:srgbClr val="000000"/>
                              </a:solidFill>
                              <a:latin typeface="Cambria Math" panose="02040503050406030204" pitchFamily="18" charset="0"/>
                            </a:rPr>
                          </m:ctrlPr>
                        </m:sSubPr>
                        <m:e>
                          <m:r>
                            <a:rPr lang="en-AU" sz="2000" b="0" i="1" smtClean="0">
                              <a:solidFill>
                                <a:srgbClr val="000000"/>
                              </a:solidFill>
                              <a:latin typeface="Cambria Math" panose="02040503050406030204" pitchFamily="18" charset="0"/>
                            </a:rPr>
                            <m:t>𝐹</m:t>
                          </m:r>
                        </m:e>
                        <m:sub>
                          <m:r>
                            <a:rPr lang="en-AU" sz="2000" b="0" i="1" smtClean="0">
                              <a:solidFill>
                                <a:srgbClr val="000000"/>
                              </a:solidFill>
                              <a:latin typeface="Cambria Math" panose="02040503050406030204" pitchFamily="18" charset="0"/>
                            </a:rPr>
                            <m:t>𝑇</m:t>
                          </m:r>
                        </m:sub>
                      </m:sSub>
                      <m:r>
                        <a:rPr lang="en-AU" sz="2000" b="0" i="1" smtClean="0">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𝑚</m:t>
                          </m:r>
                          <m:r>
                            <a:rPr lang="en-AU" sz="2000" i="1">
                              <a:solidFill>
                                <a:srgbClr val="000000"/>
                              </a:solidFill>
                              <a:latin typeface="Cambria Math" panose="02040503050406030204" pitchFamily="18" charset="0"/>
                              <a:ea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𝑋</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sSup>
                        <m:sSupPr>
                          <m:ctrlPr>
                            <a:rPr lang="en-AU" sz="2000" i="1">
                              <a:solidFill>
                                <a:srgbClr val="000000"/>
                              </a:solidFill>
                              <a:latin typeface="Cambria Math" panose="02040503050406030204" pitchFamily="18" charset="0"/>
                            </a:rPr>
                          </m:ctrlPr>
                        </m:sSupPr>
                        <m:e>
                          <m:d>
                            <m:dPr>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𝜔</m:t>
                                  </m:r>
                                </m:num>
                                <m:den>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𝜔</m:t>
                                      </m:r>
                                    </m:e>
                                    <m:sub>
                                      <m:r>
                                        <a:rPr lang="en-AU" sz="2000" i="1">
                                          <a:solidFill>
                                            <a:srgbClr val="000000"/>
                                          </a:solidFill>
                                          <a:latin typeface="Cambria Math" panose="02040503050406030204" pitchFamily="18" charset="0"/>
                                        </a:rPr>
                                        <m:t>𝑛</m:t>
                                      </m:r>
                                    </m:sub>
                                  </m:sSub>
                                </m:den>
                              </m:f>
                            </m:e>
                          </m:d>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𝑋</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𝑋</m:t>
                      </m:r>
                    </m:oMath>
                  </m:oMathPara>
                </a14:m>
                <a:endParaRPr lang="en-AU" sz="2000" dirty="0"/>
              </a:p>
            </p:txBody>
          </p:sp>
        </mc:Choice>
        <mc:Fallback>
          <p:sp>
            <p:nvSpPr>
              <p:cNvPr id="26" name="TextBox 25">
                <a:extLst>
                  <a:ext uri="{FF2B5EF4-FFF2-40B4-BE49-F238E27FC236}">
                    <a16:creationId xmlns:a16="http://schemas.microsoft.com/office/drawing/2014/main" id="{25211451-6BC7-4E92-A129-E585DC8D48F7}"/>
                  </a:ext>
                </a:extLst>
              </p:cNvPr>
              <p:cNvSpPr txBox="1">
                <a:spLocks noRot="1" noChangeAspect="1" noMove="1" noResize="1" noEditPoints="1" noAdjustHandles="1" noChangeArrowheads="1" noChangeShapeType="1" noTextEdit="1"/>
              </p:cNvSpPr>
              <p:nvPr/>
            </p:nvSpPr>
            <p:spPr>
              <a:xfrm>
                <a:off x="1602075" y="4859230"/>
                <a:ext cx="6672394" cy="1460208"/>
              </a:xfrm>
              <a:prstGeom prst="rect">
                <a:avLst/>
              </a:prstGeom>
              <a:blipFill>
                <a:blip r:embed="rId3"/>
                <a:stretch>
                  <a:fillRect l="-1005" t="-2083"/>
                </a:stretch>
              </a:blipFill>
            </p:spPr>
            <p:txBody>
              <a:bodyPr/>
              <a:lstStyle/>
              <a:p>
                <a:r>
                  <a:rPr lang="en-US">
                    <a:noFill/>
                  </a:rPr>
                  <a:t> </a:t>
                </a:r>
              </a:p>
            </p:txBody>
          </p:sp>
        </mc:Fallback>
      </mc:AlternateContent>
    </p:spTree>
    <p:extLst>
      <p:ext uri="{BB962C8B-B14F-4D97-AF65-F5344CB8AC3E}">
        <p14:creationId xmlns:p14="http://schemas.microsoft.com/office/powerpoint/2010/main" val="2969591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88F3-1BF0-4469-97C9-3487CB7EC90C}"/>
              </a:ext>
            </a:extLst>
          </p:cNvPr>
          <p:cNvSpPr>
            <a:spLocks noGrp="1"/>
          </p:cNvSpPr>
          <p:nvPr>
            <p:ph type="title"/>
          </p:nvPr>
        </p:nvSpPr>
        <p:spPr/>
        <p:txBody>
          <a:bodyPr/>
          <a:lstStyle/>
          <a:p>
            <a:pPr algn="ctr"/>
            <a:r>
              <a:rPr lang="en-AU" dirty="0"/>
              <a:t>Force transmitted</a:t>
            </a:r>
          </a:p>
        </p:txBody>
      </p:sp>
      <mc:AlternateContent xmlns:mc="http://schemas.openxmlformats.org/markup-compatibility/2006" xmlns:a14="http://schemas.microsoft.com/office/drawing/2010/main">
        <mc:Choice Requires="a14">
          <p:sp>
            <p:nvSpPr>
              <p:cNvPr id="8" name="Text Box 36">
                <a:extLst>
                  <a:ext uri="{FF2B5EF4-FFF2-40B4-BE49-F238E27FC236}">
                    <a16:creationId xmlns:a16="http://schemas.microsoft.com/office/drawing/2014/main" id="{E013FD34-9587-482D-9B74-9DDDE369621E}"/>
                  </a:ext>
                </a:extLst>
              </p:cNvPr>
              <p:cNvSpPr txBox="1">
                <a:spLocks noChangeArrowheads="1"/>
              </p:cNvSpPr>
              <p:nvPr/>
            </p:nvSpPr>
            <p:spPr bwMode="auto">
              <a:xfrm>
                <a:off x="800100" y="2057400"/>
                <a:ext cx="7543800" cy="3963586"/>
              </a:xfrm>
              <a:prstGeom prst="rect">
                <a:avLst/>
              </a:prstGeom>
              <a:noFill/>
              <a:ln w="9525">
                <a:noFill/>
                <a:miter lim="800000"/>
                <a:headEnd/>
                <a:tailEnd/>
              </a:ln>
              <a:effectLst/>
            </p:spPr>
            <p:txBody>
              <a:bodyPr wrap="square">
                <a:spAutoFit/>
              </a:bodyPr>
              <a:lstStyle/>
              <a:p>
                <a:pPr marL="342900" indent="-342900">
                  <a:lnSpc>
                    <a:spcPct val="120000"/>
                  </a:lnSpc>
                  <a:buFont typeface="Wingdings" panose="05000000000000000000" pitchFamily="2" charset="2"/>
                  <a:buChar char="v"/>
                </a:pPr>
                <a14:m>
                  <m:oMath xmlns:m="http://schemas.openxmlformats.org/officeDocument/2006/math">
                    <m:sSub>
                      <m:sSubPr>
                        <m:ctrlPr>
                          <a:rPr lang="en-AU" sz="2000" b="0" i="1" smtClean="0">
                            <a:solidFill>
                              <a:srgbClr val="000000"/>
                            </a:solidFill>
                            <a:latin typeface="Cambria Math" panose="02040503050406030204" pitchFamily="18" charset="0"/>
                          </a:rPr>
                        </m:ctrlPr>
                      </m:sSubPr>
                      <m:e>
                        <m:r>
                          <a:rPr lang="en-AU" sz="2000" b="0" i="1" smtClean="0">
                            <a:solidFill>
                              <a:srgbClr val="000000"/>
                            </a:solidFill>
                            <a:latin typeface="Cambria Math" panose="02040503050406030204" pitchFamily="18" charset="0"/>
                          </a:rPr>
                          <m:t>𝐹</m:t>
                        </m:r>
                      </m:e>
                      <m:sub>
                        <m:r>
                          <a:rPr lang="en-AU" sz="2000" b="0" i="1" smtClean="0">
                            <a:solidFill>
                              <a:srgbClr val="000000"/>
                            </a:solidFill>
                            <a:latin typeface="Cambria Math" panose="02040503050406030204" pitchFamily="18" charset="0"/>
                          </a:rPr>
                          <m:t>𝑇</m:t>
                        </m:r>
                      </m:sub>
                    </m:sSub>
                  </m:oMath>
                </a14:m>
                <a:r>
                  <a:rPr lang="en-AU" sz="2000" dirty="0">
                    <a:latin typeface="Times New Roman" panose="02020603050405020304" pitchFamily="18" charset="0"/>
                    <a:cs typeface="Times New Roman" panose="02020603050405020304" pitchFamily="18" charset="0"/>
                  </a:rPr>
                  <a:t> can be simplified using the displacement transmission</a:t>
                </a:r>
              </a:p>
              <a:p>
                <a:pPr>
                  <a:lnSpc>
                    <a:spcPct val="120000"/>
                  </a:lnSpc>
                </a:pPr>
                <a14:m>
                  <m:oMathPara xmlns:m="http://schemas.openxmlformats.org/officeDocument/2006/math">
                    <m:oMathParaPr>
                      <m:jc m:val="centerGroup"/>
                    </m:oMathParaPr>
                    <m:oMath xmlns:m="http://schemas.openxmlformats.org/officeDocument/2006/math">
                      <m:sSub>
                        <m:sSubPr>
                          <m:ctrlPr>
                            <a:rPr lang="en-AU" sz="2000" i="1" smtClean="0">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𝑇</m:t>
                          </m:r>
                        </m:e>
                        <m:sub>
                          <m:r>
                            <a:rPr lang="en-AU" sz="2000" i="1">
                              <a:solidFill>
                                <a:srgbClr val="000000"/>
                              </a:solidFill>
                              <a:latin typeface="Cambria Math" panose="02040503050406030204" pitchFamily="18" charset="0"/>
                            </a:rPr>
                            <m:t>𝑑</m:t>
                          </m:r>
                        </m:sub>
                      </m:sSub>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𝑋</m:t>
                          </m:r>
                        </m:num>
                        <m:den>
                          <m:r>
                            <a:rPr lang="en-AU" sz="2000" i="1">
                              <a:solidFill>
                                <a:srgbClr val="000000"/>
                              </a:solidFill>
                              <a:latin typeface="Cambria Math" panose="02040503050406030204" pitchFamily="18" charset="0"/>
                            </a:rPr>
                            <m:t>𝑌</m:t>
                          </m:r>
                        </m:den>
                      </m:f>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num>
                                <m:den>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e>
                          </m:d>
                        </m:e>
                        <m:sup>
                          <m:r>
                            <a:rPr lang="en-AU" sz="2000" i="1">
                              <a:solidFill>
                                <a:srgbClr val="000000"/>
                              </a:solidFill>
                              <a:latin typeface="Cambria Math" panose="02040503050406030204" pitchFamily="18" charset="0"/>
                            </a:rPr>
                            <m:t>1/2</m:t>
                          </m:r>
                        </m:sup>
                      </m:sSup>
                      <m:r>
                        <a:rPr lang="en-AU" sz="2000" i="1">
                          <a:solidFill>
                            <a:srgbClr val="000000"/>
                          </a:solidFill>
                          <a:latin typeface="Cambria Math" panose="02040503050406030204" pitchFamily="18" charset="0"/>
                        </a:rPr>
                        <m:t> </m:t>
                      </m:r>
                    </m:oMath>
                  </m:oMathPara>
                </a14:m>
                <a:endParaRPr lang="en-US" sz="2000" dirty="0">
                  <a:latin typeface="Times New Roman" pitchFamily="18" charset="0"/>
                  <a:cs typeface="Times New Roman" pitchFamily="18" charset="0"/>
                </a:endParaRPr>
              </a:p>
              <a:p>
                <a:pPr marL="342900" indent="-342900">
                  <a:lnSpc>
                    <a:spcPct val="120000"/>
                  </a:lnSpc>
                  <a:buFont typeface="Wingdings" panose="05000000000000000000" pitchFamily="2" charset="2"/>
                  <a:buChar char="v"/>
                </a:pPr>
                <a:r>
                  <a:rPr lang="en-US" sz="2000" dirty="0">
                    <a:latin typeface="Times New Roman" pitchFamily="18" charset="0"/>
                    <a:cs typeface="Times New Roman" pitchFamily="18" charset="0"/>
                  </a:rPr>
                  <a:t>Substituting this into </a:t>
                </a:r>
                <a14:m>
                  <m:oMath xmlns:m="http://schemas.openxmlformats.org/officeDocument/2006/math">
                    <m:sSub>
                      <m:sSubPr>
                        <m:ctrlPr>
                          <a:rPr lang="en-AU" sz="2000" b="0" i="1" smtClean="0">
                            <a:solidFill>
                              <a:srgbClr val="000000"/>
                            </a:solidFill>
                            <a:latin typeface="Cambria Math" panose="02040503050406030204" pitchFamily="18" charset="0"/>
                          </a:rPr>
                        </m:ctrlPr>
                      </m:sSubPr>
                      <m:e>
                        <m:r>
                          <a:rPr lang="en-AU" sz="2000" b="0" i="1" smtClean="0">
                            <a:solidFill>
                              <a:srgbClr val="000000"/>
                            </a:solidFill>
                            <a:latin typeface="Cambria Math" panose="02040503050406030204" pitchFamily="18" charset="0"/>
                          </a:rPr>
                          <m:t>𝐹</m:t>
                        </m:r>
                      </m:e>
                      <m:sub>
                        <m:r>
                          <a:rPr lang="en-AU" sz="2000" b="0" i="1" smtClean="0">
                            <a:solidFill>
                              <a:srgbClr val="000000"/>
                            </a:solidFill>
                            <a:latin typeface="Cambria Math" panose="02040503050406030204" pitchFamily="18" charset="0"/>
                          </a:rPr>
                          <m:t>𝑇</m:t>
                        </m:r>
                      </m:sub>
                    </m:sSub>
                  </m:oMath>
                </a14:m>
                <a:r>
                  <a:rPr lang="en-AU" sz="2000" dirty="0">
                    <a:latin typeface="Times New Roman" panose="02020603050405020304" pitchFamily="18" charset="0"/>
                    <a:cs typeface="Times New Roman" panose="02020603050405020304" pitchFamily="18" charset="0"/>
                  </a:rPr>
                  <a:t> </a:t>
                </a:r>
                <a:endParaRPr lang="en-US" sz="2000" dirty="0">
                  <a:latin typeface="Times New Roman" pitchFamily="18" charset="0"/>
                  <a:cs typeface="Times New Roman" pitchFamily="18" charset="0"/>
                </a:endParaRPr>
              </a:p>
              <a:p>
                <a:pPr>
                  <a:lnSpc>
                    <a:spcPct val="120000"/>
                  </a:lnSpc>
                </a:pPr>
                <a14:m>
                  <m:oMathPara xmlns:m="http://schemas.openxmlformats.org/officeDocument/2006/math">
                    <m:oMathParaPr>
                      <m:jc m:val="centerGroup"/>
                    </m:oMathParaPr>
                    <m:oMath xmlns:m="http://schemas.openxmlformats.org/officeDocument/2006/math">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𝑇</m:t>
                          </m:r>
                        </m:sub>
                      </m:sSub>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𝑋</m:t>
                      </m:r>
                      <m:r>
                        <a:rPr lang="en-AU" sz="2000" b="0" i="1" smtClean="0">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𝑌</m:t>
                      </m:r>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num>
                                <m:den>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e>
                          </m:d>
                        </m:e>
                        <m:sup>
                          <m:r>
                            <a:rPr lang="en-AU" sz="2000" i="1">
                              <a:solidFill>
                                <a:srgbClr val="000000"/>
                              </a:solidFill>
                              <a:latin typeface="Cambria Math" panose="02040503050406030204" pitchFamily="18" charset="0"/>
                            </a:rPr>
                            <m:t>1/2</m:t>
                          </m:r>
                        </m:sup>
                      </m:sSup>
                    </m:oMath>
                  </m:oMathPara>
                </a14:m>
                <a:endParaRPr lang="en-AU" sz="2000" dirty="0"/>
              </a:p>
              <a:p>
                <a:pPr marL="342900" indent="-342900">
                  <a:lnSpc>
                    <a:spcPct val="120000"/>
                  </a:lnSpc>
                  <a:buFont typeface="Wingdings" panose="05000000000000000000" pitchFamily="2" charset="2"/>
                  <a:buChar char="v"/>
                </a:pPr>
                <a:r>
                  <a:rPr lang="en-AU" sz="2000" dirty="0">
                    <a:latin typeface="Times New Roman" panose="02020603050405020304" pitchFamily="18" charset="0"/>
                    <a:cs typeface="Times New Roman" panose="02020603050405020304" pitchFamily="18" charset="0"/>
                  </a:rPr>
                  <a:t>The force transmission ratio is defined as </a:t>
                </a:r>
              </a:p>
              <a:p>
                <a:pPr>
                  <a:lnSpc>
                    <a:spcPct val="120000"/>
                  </a:lnSpc>
                </a:pPr>
                <a14:m>
                  <m:oMathPara xmlns:m="http://schemas.openxmlformats.org/officeDocument/2006/math">
                    <m:oMathParaPr>
                      <m:jc m:val="centerGroup"/>
                    </m:oMathParaPr>
                    <m:oMath xmlns:m="http://schemas.openxmlformats.org/officeDocument/2006/math">
                      <m:f>
                        <m:fPr>
                          <m:ctrlPr>
                            <a:rPr lang="en-AU" sz="2000" i="1" smtClean="0">
                              <a:solidFill>
                                <a:srgbClr val="000000"/>
                              </a:solidFill>
                              <a:latin typeface="Cambria Math" panose="02040503050406030204" pitchFamily="18" charset="0"/>
                            </a:rPr>
                          </m:ctrlPr>
                        </m:fPr>
                        <m:num>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𝑇</m:t>
                              </m:r>
                            </m:sub>
                          </m:sSub>
                        </m:num>
                        <m:den>
                          <m:r>
                            <a:rPr lang="en-AU" sz="2000" b="0" i="1" smtClean="0">
                              <a:solidFill>
                                <a:srgbClr val="000000"/>
                              </a:solidFill>
                              <a:latin typeface="Cambria Math" panose="02040503050406030204" pitchFamily="18" charset="0"/>
                            </a:rPr>
                            <m:t>𝑘𝑌</m:t>
                          </m:r>
                        </m:den>
                      </m:f>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num>
                                <m:den>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e>
                          </m:d>
                        </m:e>
                        <m:sup>
                          <m:r>
                            <a:rPr lang="en-AU" sz="2000" i="1">
                              <a:solidFill>
                                <a:srgbClr val="000000"/>
                              </a:solidFill>
                              <a:latin typeface="Cambria Math" panose="02040503050406030204" pitchFamily="18" charset="0"/>
                            </a:rPr>
                            <m:t>1/2</m:t>
                          </m:r>
                        </m:sup>
                      </m:sSup>
                    </m:oMath>
                  </m:oMathPara>
                </a14:m>
                <a:endParaRPr lang="en-AU" sz="2000" dirty="0">
                  <a:latin typeface="Times New Roman" panose="02020603050405020304" pitchFamily="18" charset="0"/>
                  <a:cs typeface="Times New Roman" panose="02020603050405020304" pitchFamily="18" charset="0"/>
                </a:endParaRPr>
              </a:p>
            </p:txBody>
          </p:sp>
        </mc:Choice>
        <mc:Fallback xmlns="">
          <p:sp>
            <p:nvSpPr>
              <p:cNvPr id="8" name="Text Box 36">
                <a:extLst>
                  <a:ext uri="{FF2B5EF4-FFF2-40B4-BE49-F238E27FC236}">
                    <a16:creationId xmlns:a16="http://schemas.microsoft.com/office/drawing/2014/main" id="{E013FD34-9587-482D-9B74-9DDDE369621E}"/>
                  </a:ext>
                </a:extLst>
              </p:cNvPr>
              <p:cNvSpPr txBox="1">
                <a:spLocks noRot="1" noChangeAspect="1" noMove="1" noResize="1" noEditPoints="1" noAdjustHandles="1" noChangeArrowheads="1" noChangeShapeType="1" noTextEdit="1"/>
              </p:cNvSpPr>
              <p:nvPr/>
            </p:nvSpPr>
            <p:spPr bwMode="auto">
              <a:xfrm>
                <a:off x="800100" y="2057400"/>
                <a:ext cx="7543800" cy="3963586"/>
              </a:xfrm>
              <a:prstGeom prst="rect">
                <a:avLst/>
              </a:prstGeom>
              <a:blipFill>
                <a:blip r:embed="rId2"/>
                <a:stretch>
                  <a:fillRect l="-727" t="-154"/>
                </a:stretch>
              </a:blipFill>
              <a:ln w="9525">
                <a:noFill/>
                <a:miter lim="800000"/>
                <a:headEnd/>
                <a:tailEnd/>
              </a:ln>
              <a:effectLst/>
            </p:spPr>
            <p:txBody>
              <a:bodyPr/>
              <a:lstStyle/>
              <a:p>
                <a:r>
                  <a:rPr lang="en-AU">
                    <a:noFill/>
                  </a:rPr>
                  <a:t> </a:t>
                </a:r>
              </a:p>
            </p:txBody>
          </p:sp>
        </mc:Fallback>
      </mc:AlternateContent>
    </p:spTree>
    <p:extLst>
      <p:ext uri="{BB962C8B-B14F-4D97-AF65-F5344CB8AC3E}">
        <p14:creationId xmlns:p14="http://schemas.microsoft.com/office/powerpoint/2010/main" val="1152538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10134302-624D-461C-A28B-3D3D8EC64B48}"/>
              </a:ext>
            </a:extLst>
          </p:cNvPr>
          <p:cNvSpPr>
            <a:spLocks noChangeArrowheads="1"/>
          </p:cNvSpPr>
          <p:nvPr/>
        </p:nvSpPr>
        <p:spPr bwMode="auto">
          <a:xfrm>
            <a:off x="574675" y="304800"/>
            <a:ext cx="8001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ko-KR" sz="4400" dirty="0">
                <a:solidFill>
                  <a:schemeClr val="tx2"/>
                </a:solidFill>
                <a:ea typeface="굴림" panose="020B0600000101010101" charset="-127"/>
              </a:rPr>
              <a:t>Objectives</a:t>
            </a:r>
          </a:p>
        </p:txBody>
      </p:sp>
      <p:sp>
        <p:nvSpPr>
          <p:cNvPr id="32772" name="Rectangle 3">
            <a:extLst>
              <a:ext uri="{FF2B5EF4-FFF2-40B4-BE49-F238E27FC236}">
                <a16:creationId xmlns:a16="http://schemas.microsoft.com/office/drawing/2014/main" id="{58438397-6CF5-405A-BCD7-D1946DEE67A4}"/>
              </a:ext>
            </a:extLst>
          </p:cNvPr>
          <p:cNvSpPr>
            <a:spLocks noChangeArrowheads="1"/>
          </p:cNvSpPr>
          <p:nvPr/>
        </p:nvSpPr>
        <p:spPr bwMode="auto">
          <a:xfrm>
            <a:off x="914400" y="1981200"/>
            <a:ext cx="766127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defRPr>
                <a:solidFill>
                  <a:schemeClr val="tx1"/>
                </a:solidFill>
                <a:latin typeface="Arial" panose="020B0604020202020204" pitchFamily="34" charset="0"/>
                <a:cs typeface="Arial" panose="020B0604020202020204" pitchFamily="34" charset="0"/>
              </a:defRPr>
            </a:lvl1pPr>
            <a:lvl2pPr marL="908050" indent="-436563">
              <a:defRPr>
                <a:solidFill>
                  <a:schemeClr val="tx1"/>
                </a:solidFill>
                <a:latin typeface="Arial" panose="020B0604020202020204" pitchFamily="34" charset="0"/>
                <a:cs typeface="Arial" panose="020B0604020202020204" pitchFamily="34" charset="0"/>
              </a:defRPr>
            </a:lvl2pPr>
            <a:lvl3pPr marL="1304925" indent="-395288">
              <a:defRPr>
                <a:solidFill>
                  <a:schemeClr val="tx1"/>
                </a:solidFill>
                <a:latin typeface="Arial" panose="020B0604020202020204" pitchFamily="34" charset="0"/>
                <a:cs typeface="Arial" panose="020B0604020202020204" pitchFamily="34" charset="0"/>
              </a:defRPr>
            </a:lvl3pPr>
            <a:lvl4pPr marL="1693863" indent="-387350">
              <a:defRPr>
                <a:solidFill>
                  <a:schemeClr val="tx1"/>
                </a:solidFill>
                <a:latin typeface="Arial" panose="020B0604020202020204" pitchFamily="34" charset="0"/>
                <a:cs typeface="Arial" panose="020B0604020202020204" pitchFamily="34" charset="0"/>
              </a:defRPr>
            </a:lvl4pPr>
            <a:lvl5pPr marL="2093913" indent="-398463">
              <a:defRPr>
                <a:solidFill>
                  <a:schemeClr val="tx1"/>
                </a:solidFill>
                <a:latin typeface="Arial" panose="020B0604020202020204" pitchFamily="34" charset="0"/>
                <a:cs typeface="Arial" panose="020B0604020202020204" pitchFamily="34" charset="0"/>
              </a:defRPr>
            </a:lvl5pPr>
            <a:lvl6pPr marL="2551113" indent="-398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08313" indent="-398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65513" indent="-398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22713" indent="-3984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accent2"/>
              </a:buClr>
              <a:buFont typeface="Wingdings" panose="05000000000000000000" pitchFamily="2" charset="2"/>
              <a:buChar char="o"/>
            </a:pPr>
            <a:r>
              <a:rPr lang="en-US" altLang="ko-KR" sz="2600" dirty="0">
                <a:latin typeface="Verdana" panose="020B0604030504040204" pitchFamily="34" charset="0"/>
                <a:ea typeface="굴림" panose="020B0600000101010101" charset="-127"/>
              </a:rPr>
              <a:t>Describe the characteristics of amplitude ratio and phase shift with respect to the frequency ratio</a:t>
            </a:r>
          </a:p>
          <a:p>
            <a:pPr eaLnBrk="1" hangingPunct="1">
              <a:spcBef>
                <a:spcPct val="20000"/>
              </a:spcBef>
              <a:buClr>
                <a:schemeClr val="accent2"/>
              </a:buClr>
              <a:buFont typeface="Wingdings" panose="05000000000000000000" pitchFamily="2" charset="2"/>
              <a:buChar char="o"/>
            </a:pPr>
            <a:r>
              <a:rPr lang="en-US" altLang="ko-KR" sz="2600" dirty="0">
                <a:latin typeface="Verdana" panose="020B0604030504040204" pitchFamily="34" charset="0"/>
                <a:ea typeface="굴림" panose="020B0600000101010101" charset="-127"/>
              </a:rPr>
              <a:t>Analyze the response of 1DOF vibration system to base excitation including displacement transmission and force transmissivity</a:t>
            </a:r>
          </a:p>
          <a:p>
            <a:pPr eaLnBrk="1" hangingPunct="1">
              <a:spcBef>
                <a:spcPct val="20000"/>
              </a:spcBef>
              <a:buClr>
                <a:schemeClr val="accent2"/>
              </a:buClr>
              <a:buFont typeface="Wingdings" panose="05000000000000000000" pitchFamily="2" charset="2"/>
              <a:buChar char="o"/>
            </a:pPr>
            <a:r>
              <a:rPr lang="en-US" altLang="ko-KR" sz="2600" dirty="0">
                <a:latin typeface="Verdana" panose="020B0604030504040204" pitchFamily="34" charset="0"/>
                <a:ea typeface="굴림" panose="020B0600000101010101" charset="-127"/>
              </a:rPr>
              <a:t>Apply the base excitation to seismic instruments using relative motion</a:t>
            </a:r>
          </a:p>
        </p:txBody>
      </p:sp>
    </p:spTree>
    <p:extLst>
      <p:ext uri="{BB962C8B-B14F-4D97-AF65-F5344CB8AC3E}">
        <p14:creationId xmlns:p14="http://schemas.microsoft.com/office/powerpoint/2010/main" val="4161926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C01C-33C5-4E7F-8E0C-ABD9A52D4AF9}"/>
              </a:ext>
            </a:extLst>
          </p:cNvPr>
          <p:cNvSpPr>
            <a:spLocks noGrp="1"/>
          </p:cNvSpPr>
          <p:nvPr>
            <p:ph type="title"/>
          </p:nvPr>
        </p:nvSpPr>
        <p:spPr/>
        <p:txBody>
          <a:bodyPr/>
          <a:lstStyle/>
          <a:p>
            <a:pPr algn="ctr"/>
            <a:r>
              <a:rPr lang="en-AU" dirty="0"/>
              <a:t>Force transmissibility</a:t>
            </a:r>
          </a:p>
        </p:txBody>
      </p:sp>
      <p:pic>
        <p:nvPicPr>
          <p:cNvPr id="4" name="Picture 22" descr="fig3">
            <a:extLst>
              <a:ext uri="{FF2B5EF4-FFF2-40B4-BE49-F238E27FC236}">
                <a16:creationId xmlns:a16="http://schemas.microsoft.com/office/drawing/2014/main" id="{2D822D34-329A-4CBF-A4C6-180B1AF4E975}"/>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552700" y="2971800"/>
            <a:ext cx="4038600" cy="3595687"/>
          </a:xfrm>
          <a:prstGeom prst="rect">
            <a:avLst/>
          </a:prstGeom>
          <a:noFill/>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F3D7ACC-F52B-40B0-B097-210C52C1E6BC}"/>
                  </a:ext>
                </a:extLst>
              </p:cNvPr>
              <p:cNvSpPr txBox="1"/>
              <p:nvPr/>
            </p:nvSpPr>
            <p:spPr>
              <a:xfrm>
                <a:off x="2667000" y="1845365"/>
                <a:ext cx="4114800" cy="859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AU" sz="2000" i="1" smtClean="0">
                              <a:solidFill>
                                <a:srgbClr val="000000"/>
                              </a:solidFill>
                              <a:latin typeface="Cambria Math" panose="02040503050406030204" pitchFamily="18" charset="0"/>
                            </a:rPr>
                          </m:ctrlPr>
                        </m:fPr>
                        <m:num>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𝑇</m:t>
                              </m:r>
                            </m:sub>
                          </m:sSub>
                        </m:num>
                        <m:den>
                          <m:r>
                            <a:rPr lang="en-AU" sz="2000" b="0" i="1" smtClean="0">
                              <a:solidFill>
                                <a:srgbClr val="000000"/>
                              </a:solidFill>
                              <a:latin typeface="Cambria Math" panose="02040503050406030204" pitchFamily="18" charset="0"/>
                            </a:rPr>
                            <m:t>𝑘𝑌</m:t>
                          </m:r>
                        </m:den>
                      </m:f>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num>
                                <m:den>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e>
                          </m:d>
                        </m:e>
                        <m:sup>
                          <m:r>
                            <a:rPr lang="en-AU" sz="2000" i="1">
                              <a:solidFill>
                                <a:srgbClr val="000000"/>
                              </a:solidFill>
                              <a:latin typeface="Cambria Math" panose="02040503050406030204" pitchFamily="18" charset="0"/>
                            </a:rPr>
                            <m:t>1/2</m:t>
                          </m:r>
                        </m:sup>
                      </m:sSup>
                    </m:oMath>
                  </m:oMathPara>
                </a14:m>
                <a:endParaRPr lang="en-AU" sz="2000" dirty="0"/>
              </a:p>
            </p:txBody>
          </p:sp>
        </mc:Choice>
        <mc:Fallback xmlns="">
          <p:sp>
            <p:nvSpPr>
              <p:cNvPr id="6" name="TextBox 5">
                <a:extLst>
                  <a:ext uri="{FF2B5EF4-FFF2-40B4-BE49-F238E27FC236}">
                    <a16:creationId xmlns:a16="http://schemas.microsoft.com/office/drawing/2014/main" id="{7F3D7ACC-F52B-40B0-B097-210C52C1E6BC}"/>
                  </a:ext>
                </a:extLst>
              </p:cNvPr>
              <p:cNvSpPr txBox="1">
                <a:spLocks noRot="1" noChangeAspect="1" noMove="1" noResize="1" noEditPoints="1" noAdjustHandles="1" noChangeArrowheads="1" noChangeShapeType="1" noTextEdit="1"/>
              </p:cNvSpPr>
              <p:nvPr/>
            </p:nvSpPr>
            <p:spPr>
              <a:xfrm>
                <a:off x="2667000" y="1845365"/>
                <a:ext cx="4114800" cy="859915"/>
              </a:xfrm>
              <a:prstGeom prst="rect">
                <a:avLst/>
              </a:prstGeo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822022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DD9E-1F63-4E42-98AA-A6AE8AE28B28}"/>
              </a:ext>
            </a:extLst>
          </p:cNvPr>
          <p:cNvSpPr>
            <a:spLocks noGrp="1"/>
          </p:cNvSpPr>
          <p:nvPr>
            <p:ph type="title"/>
          </p:nvPr>
        </p:nvSpPr>
        <p:spPr/>
        <p:txBody>
          <a:bodyPr/>
          <a:lstStyle/>
          <a:p>
            <a:pPr algn="ctr"/>
            <a:r>
              <a:rPr lang="en-AU" dirty="0"/>
              <a:t>Example 2</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790F5A1-B442-4FCE-99F5-AB226A43D078}"/>
                  </a:ext>
                </a:extLst>
              </p:cNvPr>
              <p:cNvSpPr/>
              <p:nvPr/>
            </p:nvSpPr>
            <p:spPr>
              <a:xfrm>
                <a:off x="571500" y="1824651"/>
                <a:ext cx="8001000" cy="1631216"/>
              </a:xfrm>
              <a:prstGeom prst="rect">
                <a:avLst/>
              </a:prstGeom>
            </p:spPr>
            <p:txBody>
              <a:bodyPr wrap="square">
                <a:spAutoFit/>
              </a:bodyPr>
              <a:lstStyle/>
              <a:p>
                <a:pPr algn="just">
                  <a:spcBef>
                    <a:spcPts val="0"/>
                  </a:spcBef>
                </a:pPr>
                <a:r>
                  <a:rPr lang="en-US" sz="2000" dirty="0">
                    <a:latin typeface="Times New Roman" pitchFamily="18" charset="0"/>
                    <a:cs typeface="Times New Roman" pitchFamily="18" charset="0"/>
                  </a:rPr>
                  <a:t>Given a base-excitation system with mass </a:t>
                </a:r>
                <a14:m>
                  <m:oMath xmlns:m="http://schemas.openxmlformats.org/officeDocument/2006/math">
                    <m:r>
                      <a:rPr lang="en-AU" sz="2000" b="0" i="1" smtClean="0">
                        <a:latin typeface="Cambria Math" panose="02040503050406030204" pitchFamily="18" charset="0"/>
                        <a:cs typeface="Times New Roman" pitchFamily="18" charset="0"/>
                      </a:rPr>
                      <m:t>𝑚</m:t>
                    </m:r>
                    <m:r>
                      <a:rPr lang="en-AU" sz="2000" b="0" i="1" smtClean="0">
                        <a:latin typeface="Cambria Math" panose="02040503050406030204" pitchFamily="18" charset="0"/>
                        <a:cs typeface="Times New Roman" pitchFamily="18" charset="0"/>
                      </a:rPr>
                      <m:t>=100</m:t>
                    </m:r>
                  </m:oMath>
                </a14:m>
                <a:r>
                  <a:rPr lang="en-US" sz="2000" dirty="0">
                    <a:latin typeface="Times New Roman" pitchFamily="18" charset="0"/>
                    <a:cs typeface="Times New Roman" pitchFamily="18" charset="0"/>
                  </a:rPr>
                  <a:t> kg, damping coefficient </a:t>
                </a:r>
                <a14:m>
                  <m:oMath xmlns:m="http://schemas.openxmlformats.org/officeDocument/2006/math">
                    <m:r>
                      <a:rPr lang="en-AU" sz="2000" b="0" i="1" smtClean="0">
                        <a:latin typeface="Cambria Math" panose="02040503050406030204" pitchFamily="18" charset="0"/>
                        <a:cs typeface="Times New Roman" pitchFamily="18" charset="0"/>
                      </a:rPr>
                      <m:t>𝑐</m:t>
                    </m:r>
                    <m:r>
                      <a:rPr lang="en-AU" sz="2000" b="0" i="1" smtClean="0">
                        <a:latin typeface="Cambria Math" panose="02040503050406030204" pitchFamily="18" charset="0"/>
                        <a:cs typeface="Times New Roman" pitchFamily="18" charset="0"/>
                      </a:rPr>
                      <m:t>=30</m:t>
                    </m:r>
                  </m:oMath>
                </a14:m>
                <a:r>
                  <a:rPr lang="en-US" sz="2000" dirty="0">
                    <a:latin typeface="Times New Roman" pitchFamily="18" charset="0"/>
                    <a:cs typeface="Times New Roman" pitchFamily="18" charset="0"/>
                  </a:rPr>
                  <a:t> kg/s, and spring constant </a:t>
                </a:r>
                <a14:m>
                  <m:oMath xmlns:m="http://schemas.openxmlformats.org/officeDocument/2006/math">
                    <m:r>
                      <a:rPr lang="en-AU" sz="2000" b="0" i="1" smtClean="0">
                        <a:latin typeface="Cambria Math" panose="02040503050406030204" pitchFamily="18" charset="0"/>
                        <a:cs typeface="Times New Roman" pitchFamily="18" charset="0"/>
                      </a:rPr>
                      <m:t>𝑘</m:t>
                    </m:r>
                    <m:r>
                      <a:rPr lang="en-AU" sz="2000" b="0" i="1" smtClean="0">
                        <a:latin typeface="Cambria Math" panose="02040503050406030204" pitchFamily="18" charset="0"/>
                        <a:cs typeface="Times New Roman" pitchFamily="18" charset="0"/>
                      </a:rPr>
                      <m:t>=200</m:t>
                    </m:r>
                  </m:oMath>
                </a14:m>
                <a:r>
                  <a:rPr lang="en-US" sz="2000" dirty="0">
                    <a:latin typeface="Times New Roman" pitchFamily="18" charset="0"/>
                    <a:cs typeface="Times New Roman" pitchFamily="18" charset="0"/>
                  </a:rPr>
                  <a:t> N/mm, magnitude of base displacement </a:t>
                </a:r>
                <a14:m>
                  <m:oMath xmlns:m="http://schemas.openxmlformats.org/officeDocument/2006/math">
                    <m:r>
                      <a:rPr lang="en-AU" sz="2000" b="0" i="1" smtClean="0">
                        <a:latin typeface="Cambria Math" panose="02040503050406030204" pitchFamily="18" charset="0"/>
                        <a:cs typeface="Times New Roman" pitchFamily="18" charset="0"/>
                      </a:rPr>
                      <m:t>𝑌</m:t>
                    </m:r>
                    <m:r>
                      <a:rPr lang="en-AU" sz="2000" b="0" i="1" smtClean="0">
                        <a:latin typeface="Cambria Math" panose="02040503050406030204" pitchFamily="18" charset="0"/>
                        <a:cs typeface="Times New Roman" pitchFamily="18" charset="0"/>
                      </a:rPr>
                      <m:t>=0.03</m:t>
                    </m:r>
                  </m:oMath>
                </a14:m>
                <a:r>
                  <a:rPr lang="en-US" sz="2000" dirty="0">
                    <a:latin typeface="Times New Roman" pitchFamily="18" charset="0"/>
                    <a:cs typeface="Times New Roman" pitchFamily="18" charset="0"/>
                  </a:rPr>
                  <a:t> m, and forcing frequency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𝜔</m:t>
                    </m:r>
                    <m:r>
                      <a:rPr lang="en-AU" sz="2000" b="0" i="1" smtClean="0">
                        <a:latin typeface="Cambria Math" panose="02040503050406030204" pitchFamily="18" charset="0"/>
                        <a:ea typeface="Cambria Math" panose="02040503050406030204" pitchFamily="18" charset="0"/>
                        <a:cs typeface="Times New Roman" pitchFamily="18" charset="0"/>
                      </a:rPr>
                      <m:t>=6</m:t>
                    </m:r>
                  </m:oMath>
                </a14:m>
                <a:r>
                  <a:rPr lang="en-US" sz="2000" dirty="0">
                    <a:latin typeface="Times New Roman" pitchFamily="18" charset="0"/>
                    <a:cs typeface="Times New Roman" pitchFamily="18" charset="0"/>
                  </a:rPr>
                  <a:t> rad/s. Compute the magnitude of the displacement transmissibility ratio and the force transmissibility ratio.</a:t>
                </a:r>
                <a:endParaRPr lang="en-IE" sz="2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9790F5A1-B442-4FCE-99F5-AB226A43D078}"/>
                  </a:ext>
                </a:extLst>
              </p:cNvPr>
              <p:cNvSpPr>
                <a:spLocks noRot="1" noChangeAspect="1" noMove="1" noResize="1" noEditPoints="1" noAdjustHandles="1" noChangeArrowheads="1" noChangeShapeType="1" noTextEdit="1"/>
              </p:cNvSpPr>
              <p:nvPr/>
            </p:nvSpPr>
            <p:spPr>
              <a:xfrm>
                <a:off x="571500" y="1824651"/>
                <a:ext cx="8001000" cy="1631216"/>
              </a:xfrm>
              <a:prstGeom prst="rect">
                <a:avLst/>
              </a:prstGeom>
              <a:blipFill>
                <a:blip r:embed="rId2"/>
                <a:stretch>
                  <a:fillRect l="-838" t="-1866" r="-762" b="-559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Text Box 5">
                <a:extLst>
                  <a:ext uri="{FF2B5EF4-FFF2-40B4-BE49-F238E27FC236}">
                    <a16:creationId xmlns:a16="http://schemas.microsoft.com/office/drawing/2014/main" id="{3D8EC972-0B5F-4515-A811-CE8428365F9A}"/>
                  </a:ext>
                </a:extLst>
              </p:cNvPr>
              <p:cNvSpPr txBox="1">
                <a:spLocks noChangeArrowheads="1"/>
              </p:cNvSpPr>
              <p:nvPr/>
            </p:nvSpPr>
            <p:spPr bwMode="auto">
              <a:xfrm>
                <a:off x="564874" y="3615391"/>
                <a:ext cx="8229600" cy="2693301"/>
              </a:xfrm>
              <a:prstGeom prst="rect">
                <a:avLst/>
              </a:prstGeom>
              <a:noFill/>
              <a:ln w="9525">
                <a:noFill/>
                <a:miter lim="800000"/>
                <a:headEnd/>
                <a:tailEnd/>
              </a:ln>
              <a:effectLst/>
            </p:spPr>
            <p:txBody>
              <a:bodyPr wrap="square">
                <a:spAutoFit/>
              </a:bodyPr>
              <a:lstStyle/>
              <a:p>
                <a:pPr>
                  <a:spcBef>
                    <a:spcPts val="0"/>
                  </a:spcBef>
                </a:pPr>
                <a:r>
                  <a:rPr lang="en-US" sz="2000" dirty="0">
                    <a:latin typeface="Times New Roman" pitchFamily="18" charset="0"/>
                    <a:cs typeface="Times New Roman" pitchFamily="18" charset="0"/>
                  </a:rPr>
                  <a:t>Natural frequency is </a:t>
                </a:r>
                <a14:m>
                  <m:oMath xmlns:m="http://schemas.openxmlformats.org/officeDocument/2006/math">
                    <m:sSub>
                      <m:sSubPr>
                        <m:ctrlPr>
                          <a:rPr lang="en-US" sz="2000" i="1" smtClean="0">
                            <a:latin typeface="Cambria Math" panose="02040503050406030204" pitchFamily="18" charset="0"/>
                            <a:cs typeface="Times New Roman" pitchFamily="18" charset="0"/>
                          </a:rPr>
                        </m:ctrlPr>
                      </m:sSubPr>
                      <m:e>
                        <m:r>
                          <a:rPr lang="en-US" sz="2000" i="1" smtClean="0">
                            <a:latin typeface="Cambria Math" panose="02040503050406030204" pitchFamily="18" charset="0"/>
                            <a:ea typeface="Cambria Math" panose="02040503050406030204" pitchFamily="18" charset="0"/>
                            <a:cs typeface="Times New Roman" pitchFamily="18" charset="0"/>
                          </a:rPr>
                          <m:t>𝜔</m:t>
                        </m:r>
                      </m:e>
                      <m:sub>
                        <m:r>
                          <a:rPr lang="en-AU" sz="2000" b="0" i="1" smtClean="0">
                            <a:latin typeface="Cambria Math" panose="02040503050406030204" pitchFamily="18" charset="0"/>
                            <a:cs typeface="Times New Roman" pitchFamily="18" charset="0"/>
                          </a:rPr>
                          <m:t>𝑛</m:t>
                        </m:r>
                      </m:sub>
                    </m:sSub>
                    <m:r>
                      <a:rPr lang="en-AU" sz="2000" b="0" i="1" smtClean="0">
                        <a:latin typeface="Cambria Math" panose="02040503050406030204" pitchFamily="18" charset="0"/>
                        <a:cs typeface="Times New Roman" pitchFamily="18" charset="0"/>
                      </a:rPr>
                      <m:t>=</m:t>
                    </m:r>
                    <m:rad>
                      <m:radPr>
                        <m:degHide m:val="on"/>
                        <m:ctrlPr>
                          <a:rPr lang="en-AU" sz="2000" b="0" i="1" smtClean="0">
                            <a:latin typeface="Cambria Math" panose="02040503050406030204" pitchFamily="18" charset="0"/>
                            <a:cs typeface="Times New Roman" pitchFamily="18" charset="0"/>
                          </a:rPr>
                        </m:ctrlPr>
                      </m:radPr>
                      <m:deg/>
                      <m:e>
                        <m:f>
                          <m:fPr>
                            <m:type m:val="lin"/>
                            <m:ctrlPr>
                              <a:rPr lang="en-AU" sz="2000" b="0" i="1" smtClean="0">
                                <a:latin typeface="Cambria Math" panose="02040503050406030204" pitchFamily="18" charset="0"/>
                                <a:cs typeface="Times New Roman" pitchFamily="18" charset="0"/>
                              </a:rPr>
                            </m:ctrlPr>
                          </m:fPr>
                          <m:num>
                            <m:r>
                              <a:rPr lang="en-AU" sz="2000" b="0" i="1" smtClean="0">
                                <a:latin typeface="Cambria Math" panose="02040503050406030204" pitchFamily="18" charset="0"/>
                                <a:cs typeface="Times New Roman" pitchFamily="18" charset="0"/>
                              </a:rPr>
                              <m:t>𝑘</m:t>
                            </m:r>
                          </m:num>
                          <m:den>
                            <m:r>
                              <a:rPr lang="en-AU" sz="2000" b="0" i="1" smtClean="0">
                                <a:latin typeface="Cambria Math" panose="02040503050406030204" pitchFamily="18" charset="0"/>
                                <a:cs typeface="Times New Roman" pitchFamily="18" charset="0"/>
                              </a:rPr>
                              <m:t>𝑚</m:t>
                            </m:r>
                          </m:den>
                        </m:f>
                      </m:e>
                    </m:rad>
                    <m:r>
                      <a:rPr lang="en-AU" sz="2000" b="0" i="1" smtClean="0">
                        <a:latin typeface="Cambria Math" panose="02040503050406030204" pitchFamily="18" charset="0"/>
                        <a:cs typeface="Times New Roman" pitchFamily="18" charset="0"/>
                      </a:rPr>
                      <m:t>=4.472</m:t>
                    </m:r>
                  </m:oMath>
                </a14:m>
                <a:r>
                  <a:rPr lang="en-US" sz="2000" b="0" dirty="0">
                    <a:latin typeface="Times New Roman" pitchFamily="18" charset="0"/>
                    <a:cs typeface="Times New Roman" pitchFamily="18" charset="0"/>
                  </a:rPr>
                  <a:t> rad/s</a:t>
                </a:r>
              </a:p>
              <a:p>
                <a:pPr>
                  <a:spcBef>
                    <a:spcPts val="0"/>
                  </a:spcBef>
                </a:pPr>
                <a:r>
                  <a:rPr lang="en-US" sz="2000" dirty="0">
                    <a:latin typeface="Times New Roman" pitchFamily="18" charset="0"/>
                    <a:cs typeface="Times New Roman" pitchFamily="18" charset="0"/>
                  </a:rPr>
                  <a:t>Damping ratio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𝜁</m:t>
                    </m:r>
                    <m:r>
                      <a:rPr lang="en-AU" sz="2000" b="0" i="1" smtClean="0">
                        <a:latin typeface="Cambria Math" panose="02040503050406030204" pitchFamily="18" charset="0"/>
                        <a:ea typeface="Cambria Math" panose="02040503050406030204" pitchFamily="18" charset="0"/>
                        <a:cs typeface="Times New Roman" pitchFamily="18" charset="0"/>
                      </a:rPr>
                      <m:t>=</m:t>
                    </m:r>
                    <m:f>
                      <m:fPr>
                        <m:ctrlPr>
                          <a:rPr lang="en-AU" sz="2000" b="0" i="1" smtClean="0">
                            <a:latin typeface="Cambria Math" panose="02040503050406030204" pitchFamily="18" charset="0"/>
                            <a:ea typeface="Cambria Math" panose="02040503050406030204" pitchFamily="18" charset="0"/>
                            <a:cs typeface="Times New Roman" pitchFamily="18" charset="0"/>
                          </a:rPr>
                        </m:ctrlPr>
                      </m:fPr>
                      <m:num>
                        <m:r>
                          <a:rPr lang="en-AU" sz="2000" b="0" i="1" smtClean="0">
                            <a:latin typeface="Cambria Math" panose="02040503050406030204" pitchFamily="18" charset="0"/>
                            <a:ea typeface="Cambria Math" panose="02040503050406030204" pitchFamily="18" charset="0"/>
                            <a:cs typeface="Times New Roman" pitchFamily="18" charset="0"/>
                          </a:rPr>
                          <m:t>𝑐</m:t>
                        </m:r>
                      </m:num>
                      <m:den>
                        <m:r>
                          <a:rPr lang="en-AU" sz="2000" b="0" i="1" smtClean="0">
                            <a:latin typeface="Cambria Math" panose="02040503050406030204" pitchFamily="18" charset="0"/>
                            <a:ea typeface="Cambria Math" panose="02040503050406030204" pitchFamily="18" charset="0"/>
                            <a:cs typeface="Times New Roman" pitchFamily="18" charset="0"/>
                          </a:rPr>
                          <m:t>2</m:t>
                        </m:r>
                        <m:rad>
                          <m:radPr>
                            <m:degHide m:val="on"/>
                            <m:ctrlPr>
                              <a:rPr lang="en-AU" sz="2000" b="0" i="1" smtClean="0">
                                <a:latin typeface="Cambria Math" panose="02040503050406030204" pitchFamily="18" charset="0"/>
                                <a:ea typeface="Cambria Math" panose="02040503050406030204" pitchFamily="18" charset="0"/>
                                <a:cs typeface="Times New Roman" pitchFamily="18" charset="0"/>
                              </a:rPr>
                            </m:ctrlPr>
                          </m:radPr>
                          <m:deg/>
                          <m:e>
                            <m:r>
                              <a:rPr lang="en-AU" sz="2000" b="0" i="1" smtClean="0">
                                <a:latin typeface="Cambria Math" panose="02040503050406030204" pitchFamily="18" charset="0"/>
                                <a:ea typeface="Cambria Math" panose="02040503050406030204" pitchFamily="18" charset="0"/>
                                <a:cs typeface="Times New Roman" pitchFamily="18" charset="0"/>
                              </a:rPr>
                              <m:t>𝑚𝑘</m:t>
                            </m:r>
                          </m:e>
                        </m:rad>
                      </m:den>
                    </m:f>
                    <m:r>
                      <a:rPr lang="en-AU" sz="2000" b="0" i="1" smtClean="0">
                        <a:latin typeface="Cambria Math" panose="02040503050406030204" pitchFamily="18" charset="0"/>
                        <a:ea typeface="Cambria Math" panose="02040503050406030204" pitchFamily="18" charset="0"/>
                        <a:cs typeface="Times New Roman" pitchFamily="18" charset="0"/>
                      </a:rPr>
                      <m:t>=0.034</m:t>
                    </m:r>
                  </m:oMath>
                </a14:m>
                <a:r>
                  <a:rPr lang="en-US" sz="2000" b="0" dirty="0">
                    <a:latin typeface="Times New Roman" pitchFamily="18" charset="0"/>
                    <a:cs typeface="Times New Roman" pitchFamily="18" charset="0"/>
                  </a:rPr>
                  <a:t>, </a:t>
                </a:r>
              </a:p>
              <a:p>
                <a:pPr>
                  <a:spcBef>
                    <a:spcPts val="0"/>
                  </a:spcBef>
                </a:pPr>
                <a:r>
                  <a:rPr lang="en-US" sz="2000" dirty="0">
                    <a:latin typeface="Times New Roman" pitchFamily="18" charset="0"/>
                    <a:cs typeface="Times New Roman" pitchFamily="18" charset="0"/>
                  </a:rPr>
                  <a:t>Frequency ratio </a:t>
                </a:r>
                <a14:m>
                  <m:oMath xmlns:m="http://schemas.openxmlformats.org/officeDocument/2006/math">
                    <m:r>
                      <a:rPr lang="en-AU" sz="2000" b="0" i="1" smtClean="0">
                        <a:latin typeface="Cambria Math" panose="02040503050406030204" pitchFamily="18" charset="0"/>
                        <a:cs typeface="Times New Roman" pitchFamily="18" charset="0"/>
                      </a:rPr>
                      <m:t>𝑟</m:t>
                    </m:r>
                    <m:r>
                      <a:rPr lang="en-AU" sz="2000" b="0" i="1" smtClean="0">
                        <a:latin typeface="Cambria Math" panose="02040503050406030204" pitchFamily="18" charset="0"/>
                        <a:cs typeface="Times New Roman" pitchFamily="18" charset="0"/>
                      </a:rPr>
                      <m:t>=</m:t>
                    </m:r>
                    <m:f>
                      <m:fPr>
                        <m:type m:val="lin"/>
                        <m:ctrlPr>
                          <a:rPr lang="en-AU" sz="2000" b="0" i="1" smtClean="0">
                            <a:latin typeface="Cambria Math" panose="02040503050406030204" pitchFamily="18" charset="0"/>
                            <a:cs typeface="Times New Roman" pitchFamily="18" charset="0"/>
                          </a:rPr>
                        </m:ctrlPr>
                      </m:fPr>
                      <m:num>
                        <m:r>
                          <a:rPr lang="en-AU" sz="2000" b="0" i="1" smtClean="0">
                            <a:latin typeface="Cambria Math" panose="02040503050406030204" pitchFamily="18" charset="0"/>
                            <a:ea typeface="Cambria Math" panose="02040503050406030204" pitchFamily="18" charset="0"/>
                            <a:cs typeface="Times New Roman" pitchFamily="18" charset="0"/>
                          </a:rPr>
                          <m:t>𝜔</m:t>
                        </m:r>
                      </m:num>
                      <m:den>
                        <m:sSub>
                          <m:sSubPr>
                            <m:ctrlPr>
                              <a:rPr lang="en-AU" sz="2000" b="0" i="1" smtClean="0">
                                <a:latin typeface="Cambria Math" panose="02040503050406030204" pitchFamily="18" charset="0"/>
                                <a:cs typeface="Times New Roman" pitchFamily="18" charset="0"/>
                              </a:rPr>
                            </m:ctrlPr>
                          </m:sSubPr>
                          <m:e>
                            <m:r>
                              <a:rPr lang="en-AU" sz="2000" b="0" i="1" smtClean="0">
                                <a:latin typeface="Cambria Math" panose="02040503050406030204" pitchFamily="18" charset="0"/>
                                <a:ea typeface="Cambria Math" panose="02040503050406030204" pitchFamily="18" charset="0"/>
                                <a:cs typeface="Times New Roman" pitchFamily="18" charset="0"/>
                              </a:rPr>
                              <m:t>𝜔</m:t>
                            </m:r>
                          </m:e>
                          <m:sub>
                            <m:r>
                              <a:rPr lang="en-AU" sz="2000" b="0" i="1" smtClean="0">
                                <a:latin typeface="Cambria Math" panose="02040503050406030204" pitchFamily="18" charset="0"/>
                                <a:cs typeface="Times New Roman" pitchFamily="18" charset="0"/>
                              </a:rPr>
                              <m:t>𝑛</m:t>
                            </m:r>
                          </m:sub>
                        </m:sSub>
                        <m:r>
                          <a:rPr lang="en-AU" sz="2000" b="0" i="1" smtClean="0">
                            <a:latin typeface="Cambria Math" panose="02040503050406030204" pitchFamily="18" charset="0"/>
                            <a:cs typeface="Times New Roman" pitchFamily="18" charset="0"/>
                          </a:rPr>
                          <m:t>=1.342</m:t>
                        </m:r>
                      </m:den>
                    </m:f>
                  </m:oMath>
                </a14:m>
                <a:endParaRPr lang="en-US" sz="2000" b="0" dirty="0">
                  <a:latin typeface="Times New Roman" pitchFamily="18" charset="0"/>
                  <a:cs typeface="Times New Roman" pitchFamily="18" charset="0"/>
                </a:endParaRPr>
              </a:p>
              <a:p>
                <a:pPr>
                  <a:spcBef>
                    <a:spcPts val="0"/>
                  </a:spcBef>
                </a:pPr>
                <a:r>
                  <a:rPr lang="en-US" sz="2000" dirty="0">
                    <a:latin typeface="Times New Roman" pitchFamily="18" charset="0"/>
                    <a:cs typeface="Times New Roman" pitchFamily="18" charset="0"/>
                  </a:rPr>
                  <a:t>Displacement transmissibility ratio </a:t>
                </a:r>
                <a14:m>
                  <m:oMath xmlns:m="http://schemas.openxmlformats.org/officeDocument/2006/math">
                    <m:sSub>
                      <m:sSubPr>
                        <m:ctrlPr>
                          <a:rPr lang="en-AU" sz="2000" i="1" smtClean="0">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𝑇</m:t>
                        </m:r>
                      </m:e>
                      <m:sub>
                        <m:r>
                          <a:rPr lang="en-AU" sz="2000" i="1">
                            <a:solidFill>
                              <a:srgbClr val="000000"/>
                            </a:solidFill>
                            <a:latin typeface="Cambria Math" panose="02040503050406030204" pitchFamily="18" charset="0"/>
                          </a:rPr>
                          <m:t>𝑑</m:t>
                        </m:r>
                      </m:sub>
                    </m:sSub>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𝑋</m:t>
                        </m:r>
                      </m:num>
                      <m:den>
                        <m:r>
                          <a:rPr lang="en-AU" sz="2000" i="1">
                            <a:solidFill>
                              <a:srgbClr val="000000"/>
                            </a:solidFill>
                            <a:latin typeface="Cambria Math" panose="02040503050406030204" pitchFamily="18" charset="0"/>
                          </a:rPr>
                          <m:t>𝑌</m:t>
                        </m:r>
                      </m:den>
                    </m:f>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num>
                              <m:den>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e>
                        </m:d>
                      </m:e>
                      <m:sup>
                        <m:r>
                          <a:rPr lang="en-AU" sz="2000" i="1">
                            <a:solidFill>
                              <a:srgbClr val="000000"/>
                            </a:solidFill>
                            <a:latin typeface="Cambria Math" panose="02040503050406030204" pitchFamily="18" charset="0"/>
                          </a:rPr>
                          <m:t>1/2</m:t>
                        </m:r>
                      </m:sup>
                    </m:sSup>
                    <m:r>
                      <a:rPr lang="en-AU" sz="2000" b="0" i="1" smtClean="0">
                        <a:solidFill>
                          <a:srgbClr val="000000"/>
                        </a:solidFill>
                        <a:latin typeface="Cambria Math" panose="02040503050406030204" pitchFamily="18" charset="0"/>
                      </a:rPr>
                      <m:t>=0.557</m:t>
                    </m:r>
                  </m:oMath>
                </a14:m>
                <a:endParaRPr lang="en-US" sz="2000" b="0" dirty="0">
                  <a:latin typeface="Times New Roman" pitchFamily="18" charset="0"/>
                  <a:cs typeface="Times New Roman" pitchFamily="18" charset="0"/>
                </a:endParaRPr>
              </a:p>
              <a:p>
                <a:pPr>
                  <a:spcBef>
                    <a:spcPts val="0"/>
                  </a:spcBef>
                </a:pPr>
                <a:r>
                  <a:rPr lang="en-US" sz="2000" dirty="0">
                    <a:latin typeface="Times New Roman" pitchFamily="18" charset="0"/>
                    <a:cs typeface="Times New Roman" pitchFamily="18" charset="0"/>
                  </a:rPr>
                  <a:t>Force transmissibility ratio </a:t>
                </a:r>
                <a14:m>
                  <m:oMath xmlns:m="http://schemas.openxmlformats.org/officeDocument/2006/math">
                    <m:f>
                      <m:fPr>
                        <m:ctrlPr>
                          <a:rPr lang="en-AU" sz="2000" i="1" smtClean="0">
                            <a:solidFill>
                              <a:srgbClr val="000000"/>
                            </a:solidFill>
                            <a:latin typeface="Cambria Math" panose="02040503050406030204" pitchFamily="18" charset="0"/>
                          </a:rPr>
                        </m:ctrlPr>
                      </m:fPr>
                      <m:num>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𝑇</m:t>
                            </m:r>
                          </m:sub>
                        </m:sSub>
                      </m:num>
                      <m:den>
                        <m:r>
                          <a:rPr lang="en-AU" sz="2000" b="0" i="1" smtClean="0">
                            <a:solidFill>
                              <a:srgbClr val="000000"/>
                            </a:solidFill>
                            <a:latin typeface="Cambria Math" panose="02040503050406030204" pitchFamily="18" charset="0"/>
                          </a:rPr>
                          <m:t>𝑘𝑌</m:t>
                        </m:r>
                      </m:den>
                    </m:f>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num>
                              <m:den>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den>
                            </m:f>
                          </m:e>
                        </m:d>
                      </m:e>
                      <m:sup>
                        <m:r>
                          <a:rPr lang="en-AU" sz="2000" i="1">
                            <a:solidFill>
                              <a:srgbClr val="000000"/>
                            </a:solidFill>
                            <a:latin typeface="Cambria Math" panose="02040503050406030204" pitchFamily="18" charset="0"/>
                          </a:rPr>
                          <m:t>1/2</m:t>
                        </m:r>
                      </m:sup>
                    </m:sSup>
                    <m:r>
                      <a:rPr lang="en-AU" sz="2000" b="0" i="1" smtClean="0">
                        <a:solidFill>
                          <a:srgbClr val="000000"/>
                        </a:solidFill>
                        <a:latin typeface="Cambria Math" panose="02040503050406030204" pitchFamily="18" charset="0"/>
                      </a:rPr>
                      <m:t>=1.003</m:t>
                    </m:r>
                  </m:oMath>
                </a14:m>
                <a:endParaRPr lang="en-US" sz="2000" b="0" dirty="0">
                  <a:latin typeface="Times New Roman" pitchFamily="18" charset="0"/>
                  <a:cs typeface="Times New Roman" pitchFamily="18" charset="0"/>
                </a:endParaRPr>
              </a:p>
              <a:p>
                <a:pPr>
                  <a:spcBef>
                    <a:spcPts val="0"/>
                  </a:spcBef>
                </a:pPr>
                <a:endParaRPr lang="en-US" sz="2000" b="0" dirty="0">
                  <a:latin typeface="Times New Roman" pitchFamily="18" charset="0"/>
                  <a:cs typeface="Times New Roman" pitchFamily="18" charset="0"/>
                </a:endParaRPr>
              </a:p>
            </p:txBody>
          </p:sp>
        </mc:Choice>
        <mc:Fallback xmlns="">
          <p:sp>
            <p:nvSpPr>
              <p:cNvPr id="3" name="Text Box 5">
                <a:extLst>
                  <a:ext uri="{FF2B5EF4-FFF2-40B4-BE49-F238E27FC236}">
                    <a16:creationId xmlns:a16="http://schemas.microsoft.com/office/drawing/2014/main" id="{3D8EC972-0B5F-4515-A811-CE8428365F9A}"/>
                  </a:ext>
                </a:extLst>
              </p:cNvPr>
              <p:cNvSpPr txBox="1">
                <a:spLocks noRot="1" noChangeAspect="1" noMove="1" noResize="1" noEditPoints="1" noAdjustHandles="1" noChangeArrowheads="1" noChangeShapeType="1" noTextEdit="1"/>
              </p:cNvSpPr>
              <p:nvPr/>
            </p:nvSpPr>
            <p:spPr bwMode="auto">
              <a:xfrm>
                <a:off x="564874" y="3615391"/>
                <a:ext cx="8229600" cy="2693301"/>
              </a:xfrm>
              <a:prstGeom prst="rect">
                <a:avLst/>
              </a:prstGeom>
              <a:blipFill>
                <a:blip r:embed="rId3"/>
                <a:stretch>
                  <a:fillRect l="-815" t="-15158"/>
                </a:stretch>
              </a:blipFill>
              <a:ln w="9525">
                <a:noFill/>
                <a:miter lim="800000"/>
                <a:headEnd/>
                <a:tailEnd/>
              </a:ln>
              <a:effectLst/>
            </p:spPr>
            <p:txBody>
              <a:bodyPr/>
              <a:lstStyle/>
              <a:p>
                <a:r>
                  <a:rPr lang="en-AU">
                    <a:noFill/>
                  </a:rPr>
                  <a:t> </a:t>
                </a:r>
              </a:p>
            </p:txBody>
          </p:sp>
        </mc:Fallback>
      </mc:AlternateContent>
    </p:spTree>
    <p:extLst>
      <p:ext uri="{BB962C8B-B14F-4D97-AF65-F5344CB8AC3E}">
        <p14:creationId xmlns:p14="http://schemas.microsoft.com/office/powerpoint/2010/main" val="1497226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449F3-A285-4FD3-86CD-72CE2BFB237C}"/>
              </a:ext>
            </a:extLst>
          </p:cNvPr>
          <p:cNvSpPr>
            <a:spLocks noGrp="1"/>
          </p:cNvSpPr>
          <p:nvPr>
            <p:ph type="title"/>
          </p:nvPr>
        </p:nvSpPr>
        <p:spPr/>
        <p:txBody>
          <a:bodyPr/>
          <a:lstStyle/>
          <a:p>
            <a:pPr algn="ctr"/>
            <a:r>
              <a:rPr lang="en-AU" dirty="0"/>
              <a:t>Relative motion</a:t>
            </a:r>
          </a:p>
        </p:txBody>
      </p:sp>
      <mc:AlternateContent xmlns:mc="http://schemas.openxmlformats.org/markup-compatibility/2006">
        <mc:Choice xmlns:a14="http://schemas.microsoft.com/office/drawing/2010/main" Requires="a14">
          <p:sp>
            <p:nvSpPr>
              <p:cNvPr id="4" name="Text Box 6">
                <a:extLst>
                  <a:ext uri="{FF2B5EF4-FFF2-40B4-BE49-F238E27FC236}">
                    <a16:creationId xmlns:a16="http://schemas.microsoft.com/office/drawing/2014/main" id="{476C61CD-26F0-487F-9254-88D9262CD6D2}"/>
                  </a:ext>
                </a:extLst>
              </p:cNvPr>
              <p:cNvSpPr txBox="1">
                <a:spLocks noChangeArrowheads="1"/>
              </p:cNvSpPr>
              <p:nvPr/>
            </p:nvSpPr>
            <p:spPr bwMode="auto">
              <a:xfrm>
                <a:off x="685800" y="3444151"/>
                <a:ext cx="7981122" cy="3170099"/>
              </a:xfrm>
              <a:prstGeom prst="rect">
                <a:avLst/>
              </a:prstGeom>
              <a:noFill/>
              <a:ln w="9525">
                <a:noFill/>
                <a:miter lim="800000"/>
                <a:headEnd/>
                <a:tailEnd/>
              </a:ln>
              <a:effectLst/>
            </p:spPr>
            <p:txBody>
              <a:bodyPr wrap="square">
                <a:spAutoFit/>
              </a:bodyPr>
              <a:lstStyle/>
              <a:p>
                <a:pPr marL="342900" indent="-342900">
                  <a:buFont typeface="Wingdings" panose="05000000000000000000" pitchFamily="2" charset="2"/>
                  <a:buChar char="v"/>
                </a:pPr>
                <a:r>
                  <a:rPr lang="en-US" sz="2000" dirty="0">
                    <a:latin typeface="Times New Roman" pitchFamily="18" charset="0"/>
                  </a:rPr>
                  <a:t>Relative motion is important in seismic instrument</a:t>
                </a:r>
              </a:p>
              <a:p>
                <a:pPr marL="342900" indent="-342900">
                  <a:buFont typeface="Wingdings" panose="05000000000000000000" pitchFamily="2" charset="2"/>
                  <a:buChar char="v"/>
                </a:pPr>
                <a:r>
                  <a:rPr lang="en-US" sz="2000" dirty="0">
                    <a:latin typeface="Times New Roman" pitchFamily="18" charset="0"/>
                  </a:rPr>
                  <a:t>For example, the displacement transducer measures </a:t>
                </a:r>
                <a14:m>
                  <m:oMath xmlns:m="http://schemas.openxmlformats.org/officeDocument/2006/math">
                    <m:r>
                      <a:rPr lang="en-AU" sz="2000" b="0" i="1" smtClean="0">
                        <a:latin typeface="Cambria Math" panose="02040503050406030204" pitchFamily="18" charset="0"/>
                      </a:rPr>
                      <m:t>𝑧</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𝑡</m:t>
                        </m:r>
                      </m:e>
                    </m:d>
                    <m:r>
                      <a:rPr lang="en-AU" sz="2000" b="0" i="1" smtClean="0">
                        <a:latin typeface="Cambria Math" panose="02040503050406030204" pitchFamily="18" charset="0"/>
                      </a:rPr>
                      <m:t>=</m:t>
                    </m:r>
                    <m:r>
                      <a:rPr lang="en-AU" sz="2000" b="0" i="1" smtClean="0">
                        <a:latin typeface="Cambria Math" panose="02040503050406030204" pitchFamily="18" charset="0"/>
                      </a:rPr>
                      <m:t>𝑥</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𝑡</m:t>
                        </m:r>
                      </m:e>
                    </m:d>
                    <m:r>
                      <a:rPr lang="en-AU" sz="2000" b="0" i="1" smtClean="0">
                        <a:latin typeface="Cambria Math" panose="02040503050406030204" pitchFamily="18" charset="0"/>
                      </a:rPr>
                      <m:t>−</m:t>
                    </m:r>
                    <m:r>
                      <a:rPr lang="en-AU" sz="2000" b="0" i="1" smtClean="0">
                        <a:latin typeface="Cambria Math" panose="02040503050406030204" pitchFamily="18" charset="0"/>
                      </a:rPr>
                      <m:t>𝑦</m:t>
                    </m:r>
                    <m:r>
                      <a:rPr lang="en-AU" sz="2000" b="0" i="1" smtClean="0">
                        <a:latin typeface="Cambria Math" panose="02040503050406030204" pitchFamily="18" charset="0"/>
                      </a:rPr>
                      <m:t>(</m:t>
                    </m:r>
                    <m:r>
                      <a:rPr lang="en-AU" sz="2000" b="0" i="1" smtClean="0">
                        <a:latin typeface="Cambria Math" panose="02040503050406030204" pitchFamily="18" charset="0"/>
                      </a:rPr>
                      <m:t>𝑡</m:t>
                    </m:r>
                    <m:r>
                      <a:rPr lang="en-AU" sz="2000" b="0" i="1" smtClean="0">
                        <a:latin typeface="Cambria Math" panose="02040503050406030204" pitchFamily="18" charset="0"/>
                      </a:rPr>
                      <m:t>)</m:t>
                    </m:r>
                  </m:oMath>
                </a14:m>
                <a:r>
                  <a:rPr lang="en-US" sz="2000" i="1" dirty="0">
                    <a:latin typeface="Times New Roman" pitchFamily="18" charset="0"/>
                  </a:rPr>
                  <a:t> </a:t>
                </a:r>
                <a:r>
                  <a:rPr lang="en-GB" sz="2000" dirty="0">
                    <a:latin typeface="Times New Roman" pitchFamily="18" charset="0"/>
                    <a:cs typeface="Times New Roman" pitchFamily="18" charset="0"/>
                  </a:rPr>
                  <a:t>to determine the base acceleration</a:t>
                </a:r>
              </a:p>
              <a:p>
                <a:pPr marL="342900" indent="-342900">
                  <a:buFont typeface="Wingdings" panose="05000000000000000000" pitchFamily="2" charset="2"/>
                  <a:buChar char="v"/>
                </a:pPr>
                <a:r>
                  <a:rPr lang="en-US" sz="2000" b="0" dirty="0">
                    <a:latin typeface="Times New Roman" pitchFamily="18" charset="0"/>
                    <a:cs typeface="Times New Roman" pitchFamily="18" charset="0"/>
                  </a:rPr>
                  <a:t>The equation of motion for the transducer can be written as</a:t>
                </a:r>
              </a:p>
              <a:p>
                <a:pPr/>
                <a14:m>
                  <m:oMathPara xmlns:m="http://schemas.openxmlformats.org/officeDocument/2006/math">
                    <m:oMathParaPr>
                      <m:jc m:val="centerGroup"/>
                    </m:oMathParaPr>
                    <m:oMath xmlns:m="http://schemas.openxmlformats.org/officeDocument/2006/math">
                      <m:r>
                        <a:rPr lang="en-AU" sz="2000" i="1" smtClean="0">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𝑦</m:t>
                          </m:r>
                        </m:e>
                      </m:acc>
                      <m:r>
                        <a:rPr lang="en-AU" sz="2000" i="1">
                          <a:solidFill>
                            <a:srgbClr val="000000"/>
                          </a:solidFill>
                          <a:latin typeface="Cambria Math" panose="02040503050406030204" pitchFamily="18" charset="0"/>
                        </a:rPr>
                        <m:t>−</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𝑦</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𝑥</m:t>
                      </m:r>
                      <m:r>
                        <a:rPr lang="en-AU" sz="2000" i="1">
                          <a:solidFill>
                            <a:srgbClr val="000000"/>
                          </a:solidFill>
                          <a:latin typeface="Cambria Math" panose="02040503050406030204" pitchFamily="18" charset="0"/>
                        </a:rPr>
                        <m:t>)</m:t>
                      </m:r>
                    </m:oMath>
                  </m:oMathPara>
                </a14:m>
                <a:endParaRPr lang="en-AU" sz="2000" dirty="0"/>
              </a:p>
              <a:p>
                <a:pPr marL="342900" indent="-342900">
                  <a:buFont typeface="Wingdings" panose="05000000000000000000" pitchFamily="2" charset="2"/>
                  <a:buChar char="v"/>
                </a:pPr>
                <a:r>
                  <a:rPr lang="en-IE" sz="2000" dirty="0">
                    <a:latin typeface="Times New Roman" pitchFamily="18" charset="0"/>
                    <a:cs typeface="Times New Roman" pitchFamily="18" charset="0"/>
                    <a:sym typeface="Wingdings" pitchFamily="2" charset="2"/>
                  </a:rPr>
                  <a:t>Introducing the relative displacement </a:t>
                </a:r>
                <a14:m>
                  <m:oMath xmlns:m="http://schemas.openxmlformats.org/officeDocument/2006/math">
                    <m:r>
                      <a:rPr lang="en-AU" sz="2000" b="0" i="1" smtClean="0">
                        <a:latin typeface="Cambria Math" panose="02040503050406030204" pitchFamily="18" charset="0"/>
                        <a:cs typeface="Times New Roman" pitchFamily="18" charset="0"/>
                        <a:sym typeface="Wingdings" pitchFamily="2" charset="2"/>
                      </a:rPr>
                      <m:t>𝑧</m:t>
                    </m:r>
                    <m:d>
                      <m:dPr>
                        <m:ctrlPr>
                          <a:rPr lang="en-AU" sz="2000" b="0" i="1" smtClean="0">
                            <a:latin typeface="Cambria Math" panose="02040503050406030204" pitchFamily="18" charset="0"/>
                            <a:cs typeface="Times New Roman" pitchFamily="18" charset="0"/>
                            <a:sym typeface="Wingdings" pitchFamily="2" charset="2"/>
                          </a:rPr>
                        </m:ctrlPr>
                      </m:dPr>
                      <m:e>
                        <m:r>
                          <a:rPr lang="en-AU" sz="2000" b="0" i="1" smtClean="0">
                            <a:latin typeface="Cambria Math" panose="02040503050406030204" pitchFamily="18" charset="0"/>
                            <a:cs typeface="Times New Roman" pitchFamily="18" charset="0"/>
                            <a:sym typeface="Wingdings" pitchFamily="2" charset="2"/>
                          </a:rPr>
                          <m:t>𝑡</m:t>
                        </m:r>
                      </m:e>
                    </m:d>
                    <m:r>
                      <a:rPr lang="en-AU" sz="2000" b="0" i="1" smtClean="0">
                        <a:latin typeface="Cambria Math" panose="02040503050406030204" pitchFamily="18" charset="0"/>
                        <a:cs typeface="Times New Roman" pitchFamily="18" charset="0"/>
                        <a:sym typeface="Wingdings" pitchFamily="2" charset="2"/>
                      </a:rPr>
                      <m:t>=</m:t>
                    </m:r>
                    <m:r>
                      <a:rPr lang="en-AU" sz="2000" b="0" i="1" smtClean="0">
                        <a:latin typeface="Cambria Math" panose="02040503050406030204" pitchFamily="18" charset="0"/>
                        <a:cs typeface="Times New Roman" pitchFamily="18" charset="0"/>
                        <a:sym typeface="Wingdings" pitchFamily="2" charset="2"/>
                      </a:rPr>
                      <m:t>𝑥</m:t>
                    </m:r>
                    <m:d>
                      <m:dPr>
                        <m:ctrlPr>
                          <a:rPr lang="en-AU" sz="2000" b="0" i="1" smtClean="0">
                            <a:latin typeface="Cambria Math" panose="02040503050406030204" pitchFamily="18" charset="0"/>
                            <a:cs typeface="Times New Roman" pitchFamily="18" charset="0"/>
                            <a:sym typeface="Wingdings" pitchFamily="2" charset="2"/>
                          </a:rPr>
                        </m:ctrlPr>
                      </m:dPr>
                      <m:e>
                        <m:r>
                          <a:rPr lang="en-AU" sz="2000" b="0" i="1" smtClean="0">
                            <a:latin typeface="Cambria Math" panose="02040503050406030204" pitchFamily="18" charset="0"/>
                            <a:cs typeface="Times New Roman" pitchFamily="18" charset="0"/>
                            <a:sym typeface="Wingdings" pitchFamily="2" charset="2"/>
                          </a:rPr>
                          <m:t>𝑡</m:t>
                        </m:r>
                      </m:e>
                    </m:d>
                    <m:r>
                      <a:rPr lang="en-AU" sz="2000" b="0" i="1" smtClean="0">
                        <a:latin typeface="Cambria Math" panose="02040503050406030204" pitchFamily="18" charset="0"/>
                        <a:cs typeface="Times New Roman" pitchFamily="18" charset="0"/>
                        <a:sym typeface="Wingdings" pitchFamily="2" charset="2"/>
                      </a:rPr>
                      <m:t>−</m:t>
                    </m:r>
                    <m:r>
                      <a:rPr lang="en-AU" sz="2000" b="0" i="1" smtClean="0">
                        <a:latin typeface="Cambria Math" panose="02040503050406030204" pitchFamily="18" charset="0"/>
                        <a:cs typeface="Times New Roman" pitchFamily="18" charset="0"/>
                        <a:sym typeface="Wingdings" pitchFamily="2" charset="2"/>
                      </a:rPr>
                      <m:t>𝑦</m:t>
                    </m:r>
                    <m:d>
                      <m:dPr>
                        <m:ctrlPr>
                          <a:rPr lang="en-AU" sz="2000" b="0" i="1" smtClean="0">
                            <a:latin typeface="Cambria Math" panose="02040503050406030204" pitchFamily="18" charset="0"/>
                            <a:cs typeface="Times New Roman" pitchFamily="18" charset="0"/>
                            <a:sym typeface="Wingdings" pitchFamily="2" charset="2"/>
                          </a:rPr>
                        </m:ctrlPr>
                      </m:dPr>
                      <m:e>
                        <m:r>
                          <a:rPr lang="en-AU" sz="2000" b="0" i="1" smtClean="0">
                            <a:latin typeface="Cambria Math" panose="02040503050406030204" pitchFamily="18" charset="0"/>
                            <a:cs typeface="Times New Roman" pitchFamily="18" charset="0"/>
                            <a:sym typeface="Wingdings" pitchFamily="2" charset="2"/>
                          </a:rPr>
                          <m:t>𝑡</m:t>
                        </m:r>
                      </m:e>
                    </m:d>
                  </m:oMath>
                </a14:m>
                <a:r>
                  <a:rPr lang="en-IE" sz="2000" dirty="0">
                    <a:latin typeface="Times New Roman" pitchFamily="18" charset="0"/>
                    <a:cs typeface="Times New Roman" pitchFamily="18" charset="0"/>
                    <a:sym typeface="Wingdings" pitchFamily="2" charset="2"/>
                  </a:rPr>
                  <a:t>:</a:t>
                </a:r>
                <a:endParaRPr lang="en-IE"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AU" sz="2000" i="1">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𝑚</m:t>
                      </m:r>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𝑦</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d>
                        <m:dPr>
                          <m:ctrlPr>
                            <a:rPr lang="en-AU" sz="2000" i="1">
                              <a:solidFill>
                                <a:srgbClr val="000000"/>
                              </a:solidFill>
                              <a:latin typeface="Cambria Math" panose="02040503050406030204" pitchFamily="18" charset="0"/>
                            </a:rPr>
                          </m:ctrlPr>
                        </m:dPr>
                        <m:e>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𝑦</m:t>
                              </m:r>
                            </m:e>
                          </m:acc>
                          <m:r>
                            <a:rPr lang="en-AU" sz="2000" i="1">
                              <a:solidFill>
                                <a:srgbClr val="000000"/>
                              </a:solidFill>
                              <a:latin typeface="Cambria Math" panose="02040503050406030204" pitchFamily="18" charset="0"/>
                            </a:rPr>
                            <m:t>−</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e>
                      </m:d>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d>
                        <m:dPr>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𝑦</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𝑥</m:t>
                          </m:r>
                        </m:e>
                      </m:d>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𝑚</m:t>
                      </m:r>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𝑦</m:t>
                          </m:r>
                        </m:e>
                      </m:acc>
                    </m:oMath>
                  </m:oMathPara>
                </a14:m>
                <a:endParaRPr lang="en-AU" sz="2000" dirty="0"/>
              </a:p>
              <a:p>
                <a:pPr/>
                <a14:m>
                  <m:oMathPara xmlns:m="http://schemas.openxmlformats.org/officeDocument/2006/math">
                    <m:oMathParaPr>
                      <m:jc m:val="centerGroup"/>
                    </m:oMathParaPr>
                    <m:oMath xmlns:m="http://schemas.openxmlformats.org/officeDocument/2006/math">
                      <m:r>
                        <a:rPr lang="en-AU" sz="2000" i="1" smtClean="0">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𝑧</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𝑧</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𝑘𝑧</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𝑦</m:t>
                          </m:r>
                        </m:e>
                      </m:acc>
                    </m:oMath>
                  </m:oMathPara>
                </a14:m>
                <a:endParaRPr lang="en-AU" sz="2000" dirty="0">
                  <a:latin typeface="Times New Roman" pitchFamily="18" charset="0"/>
                  <a:cs typeface="Times New Roman" pitchFamily="18" charset="0"/>
                </a:endParaRPr>
              </a:p>
              <a:p>
                <a:pPr marL="342900" indent="-342900">
                  <a:buFont typeface="Wingdings" panose="05000000000000000000" pitchFamily="2" charset="2"/>
                  <a:buChar char="v"/>
                </a:pPr>
                <a:r>
                  <a:rPr lang="en-AU" sz="2000" dirty="0">
                    <a:latin typeface="Times New Roman" pitchFamily="18" charset="0"/>
                    <a:cs typeface="Times New Roman" pitchFamily="18" charset="0"/>
                  </a:rPr>
                  <a:t>For </a:t>
                </a:r>
                <a14:m>
                  <m:oMath xmlns:m="http://schemas.openxmlformats.org/officeDocument/2006/math">
                    <m:r>
                      <a:rPr lang="en-AU" sz="2000" b="0" i="1" smtClean="0">
                        <a:latin typeface="Cambria Math" panose="02040503050406030204" pitchFamily="18" charset="0"/>
                        <a:cs typeface="Times New Roman" pitchFamily="18" charset="0"/>
                      </a:rPr>
                      <m:t>𝑦</m:t>
                    </m:r>
                    <m:d>
                      <m:dPr>
                        <m:ctrlPr>
                          <a:rPr lang="en-AU" sz="2000" b="0" i="1" smtClean="0">
                            <a:latin typeface="Cambria Math" panose="02040503050406030204" pitchFamily="18" charset="0"/>
                            <a:cs typeface="Times New Roman" pitchFamily="18" charset="0"/>
                          </a:rPr>
                        </m:ctrlPr>
                      </m:dPr>
                      <m:e>
                        <m:r>
                          <a:rPr lang="en-AU" sz="2000" b="0" i="1" smtClean="0">
                            <a:latin typeface="Cambria Math" panose="02040503050406030204" pitchFamily="18" charset="0"/>
                            <a:cs typeface="Times New Roman" pitchFamily="18" charset="0"/>
                          </a:rPr>
                          <m:t>𝑡</m:t>
                        </m:r>
                      </m:e>
                    </m:d>
                    <m:r>
                      <a:rPr lang="en-AU" sz="2000" b="0" i="1" smtClean="0">
                        <a:latin typeface="Cambria Math" panose="02040503050406030204" pitchFamily="18" charset="0"/>
                        <a:cs typeface="Times New Roman" pitchFamily="18" charset="0"/>
                      </a:rPr>
                      <m:t>=</m:t>
                    </m:r>
                    <m:r>
                      <a:rPr lang="en-AU" sz="2000" b="0" i="1" smtClean="0">
                        <a:latin typeface="Cambria Math" panose="02040503050406030204" pitchFamily="18" charset="0"/>
                        <a:cs typeface="Times New Roman" pitchFamily="18" charset="0"/>
                      </a:rPr>
                      <m:t>𝑌</m:t>
                    </m:r>
                    <m:func>
                      <m:funcPr>
                        <m:ctrlPr>
                          <a:rPr lang="en-AU" sz="2000" b="0" i="1" smtClean="0">
                            <a:latin typeface="Cambria Math" panose="02040503050406030204" pitchFamily="18" charset="0"/>
                            <a:cs typeface="Times New Roman" pitchFamily="18" charset="0"/>
                          </a:rPr>
                        </m:ctrlPr>
                      </m:funcPr>
                      <m:fName>
                        <m:r>
                          <m:rPr>
                            <m:sty m:val="p"/>
                          </m:rPr>
                          <a:rPr lang="en-AU" sz="2000" b="0" i="0" smtClean="0">
                            <a:latin typeface="Cambria Math" panose="02040503050406030204" pitchFamily="18" charset="0"/>
                            <a:cs typeface="Times New Roman" pitchFamily="18" charset="0"/>
                          </a:rPr>
                          <m:t>sin</m:t>
                        </m:r>
                      </m:fName>
                      <m:e>
                        <m:d>
                          <m:dPr>
                            <m:ctrlPr>
                              <a:rPr lang="en-AU" sz="2000" b="0" i="1" smtClean="0">
                                <a:latin typeface="Cambria Math" panose="02040503050406030204" pitchFamily="18" charset="0"/>
                                <a:ea typeface="Cambria Math" panose="02040503050406030204" pitchFamily="18" charset="0"/>
                                <a:cs typeface="Times New Roman" pitchFamily="18" charset="0"/>
                              </a:rPr>
                            </m:ctrlPr>
                          </m:dPr>
                          <m:e>
                            <m:r>
                              <a:rPr lang="en-AU" sz="2000" b="0" i="1" smtClean="0">
                                <a:latin typeface="Cambria Math" panose="02040503050406030204" pitchFamily="18" charset="0"/>
                                <a:ea typeface="Cambria Math" panose="02040503050406030204" pitchFamily="18" charset="0"/>
                                <a:cs typeface="Times New Roman" pitchFamily="18" charset="0"/>
                              </a:rPr>
                              <m:t>𝜔</m:t>
                            </m:r>
                            <m:r>
                              <a:rPr lang="en-AU" sz="2000" b="0" i="1" smtClean="0">
                                <a:latin typeface="Cambria Math" panose="02040503050406030204" pitchFamily="18" charset="0"/>
                                <a:ea typeface="Cambria Math" panose="02040503050406030204" pitchFamily="18" charset="0"/>
                                <a:cs typeface="Times New Roman" pitchFamily="18" charset="0"/>
                              </a:rPr>
                              <m:t>𝑡</m:t>
                            </m:r>
                          </m:e>
                        </m:d>
                        <m:r>
                          <a:rPr lang="en-AU" sz="2000" b="0" i="1" smtClean="0">
                            <a:latin typeface="Cambria Math" panose="02040503050406030204" pitchFamily="18" charset="0"/>
                            <a:ea typeface="Cambria Math" panose="02040503050406030204" pitchFamily="18" charset="0"/>
                            <a:cs typeface="Times New Roman" pitchFamily="18" charset="0"/>
                          </a:rPr>
                          <m:t>⟹</m:t>
                        </m:r>
                        <m:acc>
                          <m:accPr>
                            <m:chr m:val="̈"/>
                            <m:ctrlPr>
                              <a:rPr lang="en-AU" sz="2000" b="0" i="1" smtClean="0">
                                <a:latin typeface="Cambria Math" panose="02040503050406030204" pitchFamily="18" charset="0"/>
                                <a:ea typeface="Cambria Math" panose="02040503050406030204" pitchFamily="18" charset="0"/>
                                <a:cs typeface="Times New Roman" pitchFamily="18" charset="0"/>
                              </a:rPr>
                            </m:ctrlPr>
                          </m:accPr>
                          <m:e>
                            <m:r>
                              <a:rPr lang="en-AU" sz="2000" b="0" i="1" smtClean="0">
                                <a:latin typeface="Cambria Math" panose="02040503050406030204" pitchFamily="18" charset="0"/>
                                <a:ea typeface="Cambria Math" panose="02040503050406030204" pitchFamily="18" charset="0"/>
                                <a:cs typeface="Times New Roman" pitchFamily="18" charset="0"/>
                              </a:rPr>
                              <m:t>𝑦</m:t>
                            </m:r>
                          </m:e>
                        </m:acc>
                      </m:e>
                    </m:func>
                    <m:d>
                      <m:dPr>
                        <m:ctrlPr>
                          <a:rPr lang="en-AU" sz="2000" b="0" i="1" smtClean="0">
                            <a:latin typeface="Cambria Math" panose="02040503050406030204" pitchFamily="18" charset="0"/>
                            <a:cs typeface="Times New Roman" pitchFamily="18" charset="0"/>
                          </a:rPr>
                        </m:ctrlPr>
                      </m:dPr>
                      <m:e>
                        <m:r>
                          <a:rPr lang="en-AU" sz="2000" b="0" i="1" smtClean="0">
                            <a:latin typeface="Cambria Math" panose="02040503050406030204" pitchFamily="18" charset="0"/>
                            <a:cs typeface="Times New Roman" pitchFamily="18" charset="0"/>
                          </a:rPr>
                          <m:t>𝑡</m:t>
                        </m:r>
                      </m:e>
                    </m:d>
                    <m:r>
                      <a:rPr lang="en-AU" sz="2000" b="0" i="1" smtClean="0">
                        <a:latin typeface="Cambria Math" panose="02040503050406030204" pitchFamily="18" charset="0"/>
                        <a:cs typeface="Times New Roman" pitchFamily="18" charset="0"/>
                      </a:rPr>
                      <m:t>=−</m:t>
                    </m:r>
                    <m:sSup>
                      <m:sSupPr>
                        <m:ctrlPr>
                          <a:rPr lang="en-AU" sz="2000" b="0" i="1" smtClean="0">
                            <a:latin typeface="Cambria Math" panose="02040503050406030204" pitchFamily="18" charset="0"/>
                            <a:cs typeface="Times New Roman" pitchFamily="18" charset="0"/>
                          </a:rPr>
                        </m:ctrlPr>
                      </m:sSupPr>
                      <m:e>
                        <m:r>
                          <a:rPr lang="en-AU" sz="2000" b="0" i="1" smtClean="0">
                            <a:latin typeface="Cambria Math" panose="02040503050406030204" pitchFamily="18" charset="0"/>
                            <a:ea typeface="Cambria Math" panose="02040503050406030204" pitchFamily="18" charset="0"/>
                            <a:cs typeface="Times New Roman" pitchFamily="18" charset="0"/>
                          </a:rPr>
                          <m:t>𝜔</m:t>
                        </m:r>
                      </m:e>
                      <m:sup>
                        <m:r>
                          <a:rPr lang="en-AU" sz="2000" b="0" i="1" smtClean="0">
                            <a:latin typeface="Cambria Math" panose="02040503050406030204" pitchFamily="18" charset="0"/>
                            <a:cs typeface="Times New Roman" pitchFamily="18" charset="0"/>
                          </a:rPr>
                          <m:t>2</m:t>
                        </m:r>
                      </m:sup>
                    </m:sSup>
                    <m:r>
                      <a:rPr lang="en-AU" sz="2000" b="0" i="1" smtClean="0">
                        <a:latin typeface="Cambria Math" panose="02040503050406030204" pitchFamily="18" charset="0"/>
                        <a:cs typeface="Times New Roman" pitchFamily="18" charset="0"/>
                      </a:rPr>
                      <m:t>𝑌</m:t>
                    </m:r>
                    <m:func>
                      <m:funcPr>
                        <m:ctrlPr>
                          <a:rPr lang="en-AU" sz="2000" b="0" i="1" smtClean="0">
                            <a:latin typeface="Cambria Math" panose="02040503050406030204" pitchFamily="18" charset="0"/>
                            <a:cs typeface="Times New Roman" pitchFamily="18" charset="0"/>
                          </a:rPr>
                        </m:ctrlPr>
                      </m:funcPr>
                      <m:fName>
                        <m:r>
                          <m:rPr>
                            <m:sty m:val="p"/>
                          </m:rPr>
                          <a:rPr lang="en-AU" sz="2000" b="0" i="0" smtClean="0">
                            <a:latin typeface="Cambria Math" panose="02040503050406030204" pitchFamily="18" charset="0"/>
                            <a:cs typeface="Times New Roman" pitchFamily="18" charset="0"/>
                          </a:rPr>
                          <m:t>sin</m:t>
                        </m:r>
                      </m:fName>
                      <m:e>
                        <m:d>
                          <m:dPr>
                            <m:ctrlPr>
                              <a:rPr lang="en-AU" sz="2000" b="0" i="1" smtClean="0">
                                <a:latin typeface="Cambria Math" panose="02040503050406030204" pitchFamily="18" charset="0"/>
                                <a:ea typeface="Cambria Math" panose="02040503050406030204" pitchFamily="18" charset="0"/>
                                <a:cs typeface="Times New Roman" pitchFamily="18" charset="0"/>
                              </a:rPr>
                            </m:ctrlPr>
                          </m:dPr>
                          <m:e>
                            <m:r>
                              <a:rPr lang="en-AU" sz="2000" b="0" i="1" smtClean="0">
                                <a:latin typeface="Cambria Math" panose="02040503050406030204" pitchFamily="18" charset="0"/>
                                <a:ea typeface="Cambria Math" panose="02040503050406030204" pitchFamily="18" charset="0"/>
                                <a:cs typeface="Times New Roman" pitchFamily="18" charset="0"/>
                              </a:rPr>
                              <m:t>𝜔</m:t>
                            </m:r>
                            <m:r>
                              <a:rPr lang="en-AU" sz="2000" b="0" i="1" smtClean="0">
                                <a:latin typeface="Cambria Math" panose="02040503050406030204" pitchFamily="18" charset="0"/>
                                <a:ea typeface="Cambria Math" panose="02040503050406030204" pitchFamily="18" charset="0"/>
                                <a:cs typeface="Times New Roman" pitchFamily="18" charset="0"/>
                              </a:rPr>
                              <m:t>𝑡</m:t>
                            </m:r>
                          </m:e>
                        </m:d>
                      </m:e>
                    </m:func>
                  </m:oMath>
                </a14:m>
                <a:r>
                  <a:rPr lang="en-AU" sz="2000" dirty="0">
                    <a:latin typeface="Times New Roman" pitchFamily="18" charset="0"/>
                    <a:cs typeface="Times New Roman" pitchFamily="18" charset="0"/>
                  </a:rPr>
                  <a:t> and</a:t>
                </a:r>
              </a:p>
              <a:p>
                <a:pPr/>
                <a14:m>
                  <m:oMathPara xmlns:m="http://schemas.openxmlformats.org/officeDocument/2006/math">
                    <m:oMathParaPr>
                      <m:jc m:val="centerGroup"/>
                    </m:oMathParaPr>
                    <m:oMath xmlns:m="http://schemas.openxmlformats.org/officeDocument/2006/math">
                      <m:r>
                        <a:rPr lang="en-AU" sz="2000" i="1" smtClean="0">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𝑧</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𝑧</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𝑘𝑧</m:t>
                      </m:r>
                      <m:r>
                        <a:rPr lang="en-AU" sz="2000" i="1">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𝑚</m:t>
                      </m:r>
                      <m:sSup>
                        <m:sSupPr>
                          <m:ctrlPr>
                            <a:rPr lang="en-AU" sz="2000" i="1">
                              <a:latin typeface="Cambria Math" panose="02040503050406030204" pitchFamily="18" charset="0"/>
                              <a:cs typeface="Times New Roman" pitchFamily="18" charset="0"/>
                            </a:rPr>
                          </m:ctrlPr>
                        </m:sSupPr>
                        <m:e>
                          <m:r>
                            <a:rPr lang="en-AU" sz="2000" i="1">
                              <a:latin typeface="Cambria Math" panose="02040503050406030204" pitchFamily="18" charset="0"/>
                              <a:ea typeface="Cambria Math" panose="02040503050406030204" pitchFamily="18" charset="0"/>
                              <a:cs typeface="Times New Roman" pitchFamily="18" charset="0"/>
                            </a:rPr>
                            <m:t>𝜔</m:t>
                          </m:r>
                        </m:e>
                        <m:sup>
                          <m:r>
                            <a:rPr lang="en-AU" sz="2000" i="1">
                              <a:latin typeface="Cambria Math" panose="02040503050406030204" pitchFamily="18" charset="0"/>
                              <a:cs typeface="Times New Roman" pitchFamily="18" charset="0"/>
                            </a:rPr>
                            <m:t>2</m:t>
                          </m:r>
                        </m:sup>
                      </m:sSup>
                      <m:r>
                        <a:rPr lang="en-AU" sz="2000" i="1">
                          <a:latin typeface="Cambria Math" panose="02040503050406030204" pitchFamily="18" charset="0"/>
                          <a:cs typeface="Times New Roman" pitchFamily="18" charset="0"/>
                        </a:rPr>
                        <m:t>𝑌</m:t>
                      </m:r>
                      <m:func>
                        <m:funcPr>
                          <m:ctrlPr>
                            <a:rPr lang="en-AU" sz="2000" i="1">
                              <a:latin typeface="Cambria Math" panose="02040503050406030204" pitchFamily="18" charset="0"/>
                              <a:cs typeface="Times New Roman" pitchFamily="18" charset="0"/>
                            </a:rPr>
                          </m:ctrlPr>
                        </m:funcPr>
                        <m:fName>
                          <m:r>
                            <m:rPr>
                              <m:sty m:val="p"/>
                            </m:rPr>
                            <a:rPr lang="en-AU" sz="2000">
                              <a:latin typeface="Cambria Math" panose="02040503050406030204" pitchFamily="18" charset="0"/>
                              <a:cs typeface="Times New Roman" pitchFamily="18" charset="0"/>
                            </a:rPr>
                            <m:t>sin</m:t>
                          </m:r>
                        </m:fName>
                        <m:e>
                          <m:d>
                            <m:dPr>
                              <m:ctrlPr>
                                <a:rPr lang="en-AU" sz="2000" i="1">
                                  <a:latin typeface="Cambria Math" panose="02040503050406030204" pitchFamily="18" charset="0"/>
                                  <a:ea typeface="Cambria Math" panose="02040503050406030204" pitchFamily="18" charset="0"/>
                                  <a:cs typeface="Times New Roman" pitchFamily="18" charset="0"/>
                                </a:rPr>
                              </m:ctrlPr>
                            </m:dPr>
                            <m:e>
                              <m:r>
                                <a:rPr lang="en-AU" sz="2000" i="1">
                                  <a:latin typeface="Cambria Math" panose="02040503050406030204" pitchFamily="18" charset="0"/>
                                  <a:ea typeface="Cambria Math" panose="02040503050406030204" pitchFamily="18" charset="0"/>
                                  <a:cs typeface="Times New Roman" pitchFamily="18" charset="0"/>
                                </a:rPr>
                                <m:t>𝜔</m:t>
                              </m:r>
                              <m:r>
                                <a:rPr lang="en-AU" sz="2000" i="1">
                                  <a:latin typeface="Cambria Math" panose="02040503050406030204" pitchFamily="18" charset="0"/>
                                  <a:ea typeface="Cambria Math" panose="02040503050406030204" pitchFamily="18" charset="0"/>
                                  <a:cs typeface="Times New Roman" pitchFamily="18" charset="0"/>
                                </a:rPr>
                                <m:t>𝑡</m:t>
                              </m:r>
                            </m:e>
                          </m:d>
                        </m:e>
                      </m:func>
                    </m:oMath>
                  </m:oMathPara>
                </a14:m>
                <a:endParaRPr lang="en-AU" sz="2000" dirty="0">
                  <a:latin typeface="Times New Roman" pitchFamily="18" charset="0"/>
                  <a:cs typeface="Times New Roman" pitchFamily="18" charset="0"/>
                </a:endParaRPr>
              </a:p>
            </p:txBody>
          </p:sp>
        </mc:Choice>
        <mc:Fallback>
          <p:sp>
            <p:nvSpPr>
              <p:cNvPr id="4" name="Text Box 6">
                <a:extLst>
                  <a:ext uri="{FF2B5EF4-FFF2-40B4-BE49-F238E27FC236}">
                    <a16:creationId xmlns:a16="http://schemas.microsoft.com/office/drawing/2014/main" id="{476C61CD-26F0-487F-9254-88D9262CD6D2}"/>
                  </a:ext>
                </a:extLst>
              </p:cNvPr>
              <p:cNvSpPr txBox="1">
                <a:spLocks noRot="1" noChangeAspect="1" noMove="1" noResize="1" noEditPoints="1" noAdjustHandles="1" noChangeArrowheads="1" noChangeShapeType="1" noTextEdit="1"/>
              </p:cNvSpPr>
              <p:nvPr/>
            </p:nvSpPr>
            <p:spPr bwMode="auto">
              <a:xfrm>
                <a:off x="685800" y="3444151"/>
                <a:ext cx="7981122" cy="3170099"/>
              </a:xfrm>
              <a:prstGeom prst="rect">
                <a:avLst/>
              </a:prstGeom>
              <a:blipFill>
                <a:blip r:embed="rId2"/>
                <a:stretch>
                  <a:fillRect l="-688" t="-1154"/>
                </a:stretch>
              </a:blipFill>
              <a:ln w="9525">
                <a:noFill/>
                <a:miter lim="800000"/>
                <a:headEnd/>
                <a:tailEnd/>
              </a:ln>
              <a:effectLst/>
            </p:spPr>
            <p:txBody>
              <a:bodyPr/>
              <a:lstStyle/>
              <a:p>
                <a:r>
                  <a:rPr lang="en-US">
                    <a:noFill/>
                  </a:rPr>
                  <a:t> </a:t>
                </a:r>
              </a:p>
            </p:txBody>
          </p:sp>
        </mc:Fallback>
      </mc:AlternateContent>
      <p:pic>
        <p:nvPicPr>
          <p:cNvPr id="12" name="Picture 11">
            <a:extLst>
              <a:ext uri="{FF2B5EF4-FFF2-40B4-BE49-F238E27FC236}">
                <a16:creationId xmlns:a16="http://schemas.microsoft.com/office/drawing/2014/main" id="{CE2E833A-3353-41AB-9FD6-BB42BC43386C}"/>
              </a:ext>
            </a:extLst>
          </p:cNvPr>
          <p:cNvPicPr>
            <a:picLocks noChangeAspect="1"/>
          </p:cNvPicPr>
          <p:nvPr/>
        </p:nvPicPr>
        <p:blipFill>
          <a:blip r:embed="rId3"/>
          <a:stretch>
            <a:fillRect/>
          </a:stretch>
        </p:blipFill>
        <p:spPr>
          <a:xfrm>
            <a:off x="1981200" y="1730734"/>
            <a:ext cx="4114800" cy="1645920"/>
          </a:xfrm>
          <a:prstGeom prst="rect">
            <a:avLst/>
          </a:prstGeom>
        </p:spPr>
      </p:pic>
    </p:spTree>
    <p:extLst>
      <p:ext uri="{BB962C8B-B14F-4D97-AF65-F5344CB8AC3E}">
        <p14:creationId xmlns:p14="http://schemas.microsoft.com/office/powerpoint/2010/main" val="367480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B0D3-C526-4172-BBC9-877321FC6B9D}"/>
              </a:ext>
            </a:extLst>
          </p:cNvPr>
          <p:cNvSpPr>
            <a:spLocks noGrp="1"/>
          </p:cNvSpPr>
          <p:nvPr>
            <p:ph type="title"/>
          </p:nvPr>
        </p:nvSpPr>
        <p:spPr/>
        <p:txBody>
          <a:bodyPr/>
          <a:lstStyle/>
          <a:p>
            <a:pPr algn="ctr"/>
            <a:r>
              <a:rPr lang="en-AU" dirty="0"/>
              <a:t>Relative motion</a:t>
            </a:r>
          </a:p>
        </p:txBody>
      </p:sp>
      <mc:AlternateContent xmlns:mc="http://schemas.openxmlformats.org/markup-compatibility/2006" xmlns:a14="http://schemas.microsoft.com/office/drawing/2010/main">
        <mc:Choice Requires="a14">
          <p:sp>
            <p:nvSpPr>
              <p:cNvPr id="4" name="Text Box 44">
                <a:extLst>
                  <a:ext uri="{FF2B5EF4-FFF2-40B4-BE49-F238E27FC236}">
                    <a16:creationId xmlns:a16="http://schemas.microsoft.com/office/drawing/2014/main" id="{22AD362E-2C7F-40D1-95E3-98F2B0678B65}"/>
                  </a:ext>
                </a:extLst>
              </p:cNvPr>
              <p:cNvSpPr txBox="1">
                <a:spLocks noChangeArrowheads="1"/>
              </p:cNvSpPr>
              <p:nvPr/>
            </p:nvSpPr>
            <p:spPr bwMode="auto">
              <a:xfrm>
                <a:off x="781878" y="1676400"/>
                <a:ext cx="7924800" cy="5044971"/>
              </a:xfrm>
              <a:prstGeom prst="rect">
                <a:avLst/>
              </a:prstGeom>
              <a:noFill/>
              <a:ln w="9525">
                <a:noFill/>
                <a:miter lim="800000"/>
                <a:headEnd/>
                <a:tailEnd/>
              </a:ln>
              <a:effectLst/>
            </p:spPr>
            <p:txBody>
              <a:bodyPr wrap="square">
                <a:spAutoFit/>
              </a:bodyPr>
              <a:lstStyle/>
              <a:p>
                <a:pPr>
                  <a:lnSpc>
                    <a:spcPct val="120000"/>
                  </a:lnSpc>
                </a:pPr>
                <a:r>
                  <a:rPr lang="en-US" sz="2000" dirty="0">
                    <a:latin typeface="Times New Roman" pitchFamily="18" charset="0"/>
                    <a:cs typeface="Times New Roman" pitchFamily="18" charset="0"/>
                  </a:rPr>
                  <a:t>For harmonic force excitation: </a:t>
                </a:r>
                <a14:m>
                  <m:oMath xmlns:m="http://schemas.openxmlformats.org/officeDocument/2006/math">
                    <m:r>
                      <a:rPr lang="en-AU" sz="2000" i="1" smtClean="0">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𝑘𝑥</m:t>
                    </m:r>
                    <m:r>
                      <a:rPr lang="en-AU" sz="2000" i="1">
                        <a:solidFill>
                          <a:srgbClr val="000000"/>
                        </a:solidFill>
                        <a:latin typeface="Cambria Math" panose="02040503050406030204" pitchFamily="18" charset="0"/>
                      </a:rPr>
                      <m:t>=</m:t>
                    </m:r>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0</m:t>
                        </m:r>
                      </m:sub>
                    </m:sSub>
                    <m:func>
                      <m:funcPr>
                        <m:ctrlPr>
                          <a:rPr lang="en-AU" sz="2000" i="1">
                            <a:solidFill>
                              <a:srgbClr val="000000"/>
                            </a:solidFill>
                            <a:latin typeface="Cambria Math" panose="02040503050406030204" pitchFamily="18" charset="0"/>
                          </a:rPr>
                        </m:ctrlPr>
                      </m:funcPr>
                      <m:fName>
                        <m:r>
                          <m:rPr>
                            <m:sty m:val="p"/>
                          </m:rPr>
                          <a:rPr lang="en-AU" sz="2000" i="0">
                            <a:solidFill>
                              <a:srgbClr val="000000"/>
                            </a:solidFill>
                            <a:latin typeface="Cambria Math" panose="02040503050406030204" pitchFamily="18" charset="0"/>
                          </a:rPr>
                          <m:t>sin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oMath>
                </a14:m>
                <a:endParaRPr lang="en-AU" sz="2000" dirty="0"/>
              </a:p>
              <a:p>
                <a:pPr marL="342900" indent="-342900">
                  <a:lnSpc>
                    <a:spcPct val="120000"/>
                  </a:lnSpc>
                  <a:buFont typeface="Wingdings" panose="05000000000000000000" pitchFamily="2" charset="2"/>
                  <a:buChar char="v"/>
                </a:pPr>
                <a:r>
                  <a:rPr lang="en-US" sz="2000" dirty="0">
                    <a:latin typeface="Times New Roman" pitchFamily="18" charset="0"/>
                    <a:cs typeface="Times New Roman" pitchFamily="18" charset="0"/>
                  </a:rPr>
                  <a:t>Steady state response is  </a:t>
                </a:r>
                <a14:m>
                  <m:oMath xmlns:m="http://schemas.openxmlformats.org/officeDocument/2006/math">
                    <m:r>
                      <a:rPr lang="en-AU" sz="2000" b="0" i="1" smtClean="0">
                        <a:solidFill>
                          <a:srgbClr val="000000"/>
                        </a:solidFill>
                        <a:latin typeface="Cambria Math" panose="02040503050406030204" pitchFamily="18" charset="0"/>
                      </a:rPr>
                      <m:t>𝑥</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𝑡</m:t>
                    </m:r>
                    <m:r>
                      <a:rPr lang="en-AU" sz="2000" b="0" i="1" smtClean="0">
                        <a:solidFill>
                          <a:srgbClr val="000000"/>
                        </a:solidFill>
                        <a:latin typeface="Cambria Math" panose="02040503050406030204" pitchFamily="18" charset="0"/>
                      </a:rPr>
                      <m:t>)=</m:t>
                    </m:r>
                    <m:r>
                      <a:rPr lang="en-AU" sz="2000" i="1" smtClean="0">
                        <a:solidFill>
                          <a:srgbClr val="000000"/>
                        </a:solidFill>
                        <a:latin typeface="Cambria Math" panose="02040503050406030204" pitchFamily="18" charset="0"/>
                      </a:rPr>
                      <m:t>𝑋</m:t>
                    </m:r>
                    <m:func>
                      <m:funcPr>
                        <m:ctrlPr>
                          <a:rPr lang="en-AU" sz="2000" i="1">
                            <a:solidFill>
                              <a:srgbClr val="000000"/>
                            </a:solidFill>
                            <a:latin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rPr>
                          <m:t>sin</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oMath>
                </a14:m>
                <a:endParaRPr lang="en-AU" sz="2000" dirty="0">
                  <a:latin typeface="Times New Roman" panose="02020603050405020304" pitchFamily="18" charset="0"/>
                  <a:cs typeface="Times New Roman" panose="02020603050405020304" pitchFamily="18" charset="0"/>
                </a:endParaRPr>
              </a:p>
              <a:p>
                <a:pPr>
                  <a:lnSpc>
                    <a:spcPct val="120000"/>
                  </a:lnSpc>
                </a:pPr>
                <a:r>
                  <a:rPr lang="en-AU" sz="2000" dirty="0">
                    <a:latin typeface="Times New Roman" panose="02020603050405020304" pitchFamily="18" charset="0"/>
                    <a:cs typeface="Times New Roman" panose="02020603050405020304" pitchFamily="18" charset="0"/>
                  </a:rPr>
                  <a:t>where </a:t>
                </a:r>
                <a14:m>
                  <m:oMath xmlns:m="http://schemas.openxmlformats.org/officeDocument/2006/math">
                    <m:r>
                      <a:rPr lang="en-AU" sz="2000" i="1" smtClean="0">
                        <a:solidFill>
                          <a:srgbClr val="000000"/>
                        </a:solidFill>
                        <a:latin typeface="Cambria Math" panose="02040503050406030204" pitchFamily="18" charset="0"/>
                      </a:rPr>
                      <m:t>𝑋</m:t>
                    </m:r>
                    <m:r>
                      <a:rPr lang="en-AU" sz="2000" i="1">
                        <a:solidFill>
                          <a:srgbClr val="000000"/>
                        </a:solidFill>
                        <a:latin typeface="Cambria Math" panose="02040503050406030204" pitchFamily="18" charset="0"/>
                        <a:ea typeface="Cambria Math" panose="02040503050406030204" pitchFamily="18" charset="0"/>
                      </a:rPr>
                      <m:t>=</m:t>
                    </m:r>
                    <m:f>
                      <m:fPr>
                        <m:ctrlPr>
                          <a:rPr lang="en-AU" sz="2000" i="1">
                            <a:solidFill>
                              <a:srgbClr val="000000"/>
                            </a:solidFill>
                            <a:latin typeface="Cambria Math" panose="02040503050406030204" pitchFamily="18" charset="0"/>
                          </a:rPr>
                        </m:ctrlPr>
                      </m:fPr>
                      <m:num>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0</m:t>
                            </m:r>
                          </m:sub>
                        </m:sSub>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oMath>
                </a14:m>
                <a:r>
                  <a:rPr lang="en-AU" sz="2000" dirty="0">
                    <a:latin typeface="Times New Roman" panose="02020603050405020304" pitchFamily="18" charset="0"/>
                    <a:cs typeface="Times New Roman" panose="02020603050405020304" pitchFamily="18"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𝜃</m:t>
                    </m:r>
                    <m:r>
                      <a:rPr lang="en-AU" sz="2000" b="0" i="1" smtClean="0">
                        <a:latin typeface="Cambria Math" panose="02040503050406030204" pitchFamily="18" charset="0"/>
                        <a:ea typeface="Cambria Math" panose="02040503050406030204" pitchFamily="18" charset="0"/>
                        <a:cs typeface="Times New Roman" pitchFamily="18" charset="0"/>
                      </a:rPr>
                      <m:t>=</m:t>
                    </m:r>
                    <m:func>
                      <m:funcPr>
                        <m:ctrlPr>
                          <a:rPr lang="en-AU" sz="2000" i="1">
                            <a:latin typeface="Cambria Math" panose="02040503050406030204" pitchFamily="18" charset="0"/>
                            <a:ea typeface="Cambria Math" panose="02040503050406030204" pitchFamily="18" charset="0"/>
                            <a:cs typeface="Times New Roman" pitchFamily="18" charset="0"/>
                          </a:rPr>
                        </m:ctrlPr>
                      </m:funcPr>
                      <m:fName>
                        <m:sSup>
                          <m:sSupPr>
                            <m:ctrlPr>
                              <a:rPr lang="en-AU" sz="2000" i="1">
                                <a:latin typeface="Cambria Math" panose="02040503050406030204" pitchFamily="18" charset="0"/>
                                <a:ea typeface="Cambria Math" panose="02040503050406030204" pitchFamily="18" charset="0"/>
                                <a:cs typeface="Times New Roman" pitchFamily="18" charset="0"/>
                              </a:rPr>
                            </m:ctrlPr>
                          </m:sSupPr>
                          <m:e>
                            <m:r>
                              <m:rPr>
                                <m:sty m:val="p"/>
                              </m:rPr>
                              <a:rPr lang="en-AU" sz="2000">
                                <a:latin typeface="Cambria Math" panose="02040503050406030204" pitchFamily="18" charset="0"/>
                                <a:ea typeface="Cambria Math" panose="02040503050406030204" pitchFamily="18" charset="0"/>
                                <a:cs typeface="Times New Roman" pitchFamily="18" charset="0"/>
                              </a:rPr>
                              <m:t>tan</m:t>
                            </m:r>
                          </m:e>
                          <m:sup>
                            <m:r>
                              <a:rPr lang="en-AU" sz="2000" i="1">
                                <a:latin typeface="Cambria Math" panose="02040503050406030204" pitchFamily="18" charset="0"/>
                                <a:ea typeface="Cambria Math" panose="02040503050406030204" pitchFamily="18" charset="0"/>
                                <a:cs typeface="Times New Roman" pitchFamily="18" charset="0"/>
                              </a:rPr>
                              <m:t>−1</m:t>
                            </m:r>
                          </m:sup>
                        </m:sSup>
                      </m:fName>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e>
                            </m:d>
                          </m:den>
                        </m:f>
                      </m:e>
                    </m:func>
                  </m:oMath>
                </a14:m>
                <a:endParaRPr lang="en-AU" sz="2000" dirty="0">
                  <a:latin typeface="Times New Roman" panose="02020603050405020304" pitchFamily="18" charset="0"/>
                  <a:cs typeface="Times New Roman" panose="02020603050405020304" pitchFamily="18" charset="0"/>
                </a:endParaRPr>
              </a:p>
              <a:p>
                <a:pPr>
                  <a:lnSpc>
                    <a:spcPct val="120000"/>
                  </a:lnSpc>
                </a:pPr>
                <a:endParaRPr lang="en-US" sz="2000" dirty="0">
                  <a:latin typeface="Times New Roman" pitchFamily="18" charset="0"/>
                  <a:cs typeface="Times New Roman" pitchFamily="18" charset="0"/>
                </a:endParaRPr>
              </a:p>
              <a:p>
                <a:pPr>
                  <a:lnSpc>
                    <a:spcPct val="120000"/>
                  </a:lnSpc>
                </a:pPr>
                <a:r>
                  <a:rPr lang="en-US" sz="2000" dirty="0">
                    <a:latin typeface="Times New Roman" pitchFamily="18" charset="0"/>
                    <a:cs typeface="Times New Roman" pitchFamily="18" charset="0"/>
                  </a:rPr>
                  <a:t>For relative motion:  </a:t>
                </a:r>
                <a14:m>
                  <m:oMath xmlns:m="http://schemas.openxmlformats.org/officeDocument/2006/math">
                    <m:r>
                      <a:rPr lang="en-AU" sz="2000" i="1">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𝑧</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𝑧</m:t>
                        </m:r>
                      </m:e>
                    </m:acc>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𝑘𝑧</m:t>
                    </m:r>
                    <m:r>
                      <a:rPr lang="en-AU" sz="2000" i="1">
                        <a:solidFill>
                          <a:srgbClr val="000000"/>
                        </a:solidFill>
                        <a:latin typeface="Cambria Math" panose="02040503050406030204" pitchFamily="18" charset="0"/>
                      </a:rPr>
                      <m:t>=</m:t>
                    </m:r>
                    <m:sSup>
                      <m:sSupPr>
                        <m:ctrlPr>
                          <a:rPr lang="en-AU" sz="2000" i="1">
                            <a:latin typeface="Cambria Math" panose="02040503050406030204" pitchFamily="18" charset="0"/>
                            <a:cs typeface="Times New Roman" pitchFamily="18" charset="0"/>
                          </a:rPr>
                        </m:ctrlPr>
                      </m:sSupPr>
                      <m:e>
                        <m:r>
                          <a:rPr lang="en-AU" sz="2000" b="0" i="1" smtClean="0">
                            <a:latin typeface="Cambria Math" panose="02040503050406030204" pitchFamily="18" charset="0"/>
                            <a:cs typeface="Times New Roman" pitchFamily="18" charset="0"/>
                          </a:rPr>
                          <m:t>𝑚</m:t>
                        </m:r>
                        <m:r>
                          <a:rPr lang="en-AU" sz="2000" i="1">
                            <a:latin typeface="Cambria Math" panose="02040503050406030204" pitchFamily="18" charset="0"/>
                            <a:ea typeface="Cambria Math" panose="02040503050406030204" pitchFamily="18" charset="0"/>
                            <a:cs typeface="Times New Roman" pitchFamily="18" charset="0"/>
                          </a:rPr>
                          <m:t>𝜔</m:t>
                        </m:r>
                      </m:e>
                      <m:sup>
                        <m:r>
                          <a:rPr lang="en-AU" sz="2000" i="1">
                            <a:latin typeface="Cambria Math" panose="02040503050406030204" pitchFamily="18" charset="0"/>
                            <a:cs typeface="Times New Roman" pitchFamily="18" charset="0"/>
                          </a:rPr>
                          <m:t>2</m:t>
                        </m:r>
                      </m:sup>
                    </m:sSup>
                    <m:r>
                      <a:rPr lang="en-AU" sz="2000" i="1">
                        <a:latin typeface="Cambria Math" panose="02040503050406030204" pitchFamily="18" charset="0"/>
                        <a:cs typeface="Times New Roman" pitchFamily="18" charset="0"/>
                      </a:rPr>
                      <m:t>𝑌</m:t>
                    </m:r>
                    <m:func>
                      <m:funcPr>
                        <m:ctrlPr>
                          <a:rPr lang="en-AU" sz="2000" i="1">
                            <a:latin typeface="Cambria Math" panose="02040503050406030204" pitchFamily="18" charset="0"/>
                            <a:cs typeface="Times New Roman" pitchFamily="18" charset="0"/>
                          </a:rPr>
                        </m:ctrlPr>
                      </m:funcPr>
                      <m:fName>
                        <m:r>
                          <m:rPr>
                            <m:sty m:val="p"/>
                          </m:rPr>
                          <a:rPr lang="en-AU" sz="2000">
                            <a:latin typeface="Cambria Math" panose="02040503050406030204" pitchFamily="18" charset="0"/>
                            <a:cs typeface="Times New Roman" pitchFamily="18" charset="0"/>
                          </a:rPr>
                          <m:t>sin</m:t>
                        </m:r>
                      </m:fName>
                      <m:e>
                        <m:d>
                          <m:dPr>
                            <m:ctrlPr>
                              <a:rPr lang="en-AU" sz="2000" i="1">
                                <a:latin typeface="Cambria Math" panose="02040503050406030204" pitchFamily="18" charset="0"/>
                                <a:ea typeface="Cambria Math" panose="02040503050406030204" pitchFamily="18" charset="0"/>
                                <a:cs typeface="Times New Roman" pitchFamily="18" charset="0"/>
                              </a:rPr>
                            </m:ctrlPr>
                          </m:dPr>
                          <m:e>
                            <m:r>
                              <a:rPr lang="en-AU" sz="2000" i="1">
                                <a:latin typeface="Cambria Math" panose="02040503050406030204" pitchFamily="18" charset="0"/>
                                <a:ea typeface="Cambria Math" panose="02040503050406030204" pitchFamily="18" charset="0"/>
                                <a:cs typeface="Times New Roman" pitchFamily="18" charset="0"/>
                              </a:rPr>
                              <m:t>𝜔</m:t>
                            </m:r>
                            <m:r>
                              <a:rPr lang="en-AU" sz="2000" i="1">
                                <a:latin typeface="Cambria Math" panose="02040503050406030204" pitchFamily="18" charset="0"/>
                                <a:ea typeface="Cambria Math" panose="02040503050406030204" pitchFamily="18" charset="0"/>
                                <a:cs typeface="Times New Roman" pitchFamily="18" charset="0"/>
                              </a:rPr>
                              <m:t>𝑡</m:t>
                            </m:r>
                          </m:e>
                        </m:d>
                      </m:e>
                    </m:func>
                  </m:oMath>
                </a14:m>
                <a:endParaRPr lang="en-US" sz="2000" dirty="0">
                  <a:latin typeface="Times New Roman" pitchFamily="18" charset="0"/>
                  <a:cs typeface="Times New Roman" pitchFamily="18" charset="0"/>
                </a:endParaRPr>
              </a:p>
              <a:p>
                <a:pPr marL="342900" indent="-342900">
                  <a:lnSpc>
                    <a:spcPct val="120000"/>
                  </a:lnSpc>
                  <a:buFont typeface="Wingdings" panose="05000000000000000000" pitchFamily="2" charset="2"/>
                  <a:buChar char="v"/>
                </a:pPr>
                <a:r>
                  <a:rPr lang="en-US" sz="2000" dirty="0">
                    <a:latin typeface="Times New Roman" pitchFamily="18" charset="0"/>
                    <a:cs typeface="Times New Roman" pitchFamily="18" charset="0"/>
                  </a:rPr>
                  <a:t>Steady state response is  </a:t>
                </a:r>
                <a14:m>
                  <m:oMath xmlns:m="http://schemas.openxmlformats.org/officeDocument/2006/math">
                    <m:r>
                      <a:rPr lang="en-AU" sz="2000" b="0" i="1" smtClean="0">
                        <a:solidFill>
                          <a:srgbClr val="000000"/>
                        </a:solidFill>
                        <a:latin typeface="Cambria Math" panose="02040503050406030204" pitchFamily="18" charset="0"/>
                      </a:rPr>
                      <m:t>𝑧</m:t>
                    </m:r>
                    <m:d>
                      <m:dPr>
                        <m:ctrlPr>
                          <a:rPr lang="en-AU" sz="2000" b="0" i="1" smtClean="0">
                            <a:solidFill>
                              <a:srgbClr val="000000"/>
                            </a:solidFill>
                            <a:latin typeface="Cambria Math" panose="02040503050406030204" pitchFamily="18" charset="0"/>
                          </a:rPr>
                        </m:ctrlPr>
                      </m:dPr>
                      <m:e>
                        <m:r>
                          <a:rPr lang="en-AU" sz="2000" b="0" i="1" smtClean="0">
                            <a:solidFill>
                              <a:srgbClr val="000000"/>
                            </a:solidFill>
                            <a:latin typeface="Cambria Math" panose="02040503050406030204" pitchFamily="18" charset="0"/>
                          </a:rPr>
                          <m:t>𝑡</m:t>
                        </m:r>
                      </m:e>
                    </m:d>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𝑍</m:t>
                    </m:r>
                    <m:func>
                      <m:funcPr>
                        <m:ctrlPr>
                          <a:rPr lang="en-AU" sz="2000" i="1">
                            <a:solidFill>
                              <a:srgbClr val="000000"/>
                            </a:solidFill>
                            <a:latin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rPr>
                          <m:t>sin</m:t>
                        </m:r>
                        <m:r>
                          <a:rPr lang="en-AU" sz="2000" b="0" i="0" smtClean="0">
                            <a:solidFill>
                              <a:srgbClr val="000000"/>
                            </a:solidFill>
                            <a:latin typeface="Cambria Math" panose="02040503050406030204" pitchFamily="18" charset="0"/>
                          </a:rPr>
                          <m:t> </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oMath>
                </a14:m>
                <a:endParaRPr lang="en-AU" sz="2000" dirty="0">
                  <a:latin typeface="Times New Roman" panose="02020603050405020304" pitchFamily="18" charset="0"/>
                  <a:cs typeface="Times New Roman" panose="02020603050405020304" pitchFamily="18" charset="0"/>
                </a:endParaRPr>
              </a:p>
              <a:p>
                <a:pPr>
                  <a:lnSpc>
                    <a:spcPct val="120000"/>
                  </a:lnSpc>
                </a:pPr>
                <a:r>
                  <a:rPr lang="en-AU" sz="2000" dirty="0">
                    <a:latin typeface="Times New Roman" panose="02020603050405020304" pitchFamily="18" charset="0"/>
                    <a:cs typeface="Times New Roman" panose="02020603050405020304" pitchFamily="18" charset="0"/>
                  </a:rPr>
                  <a:t>where </a:t>
                </a:r>
                <a14:m>
                  <m:oMath xmlns:m="http://schemas.openxmlformats.org/officeDocument/2006/math">
                    <m:r>
                      <a:rPr lang="en-AU" sz="2000" b="0" i="1" smtClean="0">
                        <a:solidFill>
                          <a:srgbClr val="000000"/>
                        </a:solidFill>
                        <a:latin typeface="Cambria Math" panose="02040503050406030204" pitchFamily="18" charset="0"/>
                      </a:rPr>
                      <m:t>𝑍</m:t>
                    </m:r>
                    <m:r>
                      <a:rPr lang="en-AU" sz="2000" i="1">
                        <a:solidFill>
                          <a:srgbClr val="000000"/>
                        </a:solidFill>
                        <a:latin typeface="Cambria Math" panose="02040503050406030204" pitchFamily="18" charset="0"/>
                        <a:ea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b="0" i="1" smtClean="0">
                            <a:solidFill>
                              <a:srgbClr val="000000"/>
                            </a:solidFill>
                            <a:latin typeface="Cambria Math" panose="02040503050406030204" pitchFamily="18" charset="0"/>
                          </a:rPr>
                          <m:t>𝑚</m:t>
                        </m:r>
                        <m:sSup>
                          <m:sSupPr>
                            <m:ctrlPr>
                              <a:rPr lang="en-AU" sz="2000" i="1">
                                <a:latin typeface="Cambria Math" panose="02040503050406030204" pitchFamily="18" charset="0"/>
                                <a:cs typeface="Times New Roman" pitchFamily="18" charset="0"/>
                              </a:rPr>
                            </m:ctrlPr>
                          </m:sSupPr>
                          <m:e>
                            <m:r>
                              <a:rPr lang="en-AU" sz="2000" i="1">
                                <a:latin typeface="Cambria Math" panose="02040503050406030204" pitchFamily="18" charset="0"/>
                                <a:ea typeface="Cambria Math" panose="02040503050406030204" pitchFamily="18" charset="0"/>
                                <a:cs typeface="Times New Roman" pitchFamily="18" charset="0"/>
                              </a:rPr>
                              <m:t>𝜔</m:t>
                            </m:r>
                          </m:e>
                          <m:sup>
                            <m:r>
                              <a:rPr lang="en-AU" sz="2000" i="1">
                                <a:latin typeface="Cambria Math" panose="02040503050406030204" pitchFamily="18" charset="0"/>
                                <a:cs typeface="Times New Roman" pitchFamily="18" charset="0"/>
                              </a:rPr>
                              <m:t>2</m:t>
                            </m:r>
                          </m:sup>
                        </m:sSup>
                        <m:r>
                          <a:rPr lang="en-AU" sz="2000" i="1">
                            <a:latin typeface="Cambria Math" panose="02040503050406030204" pitchFamily="18" charset="0"/>
                            <a:cs typeface="Times New Roman" pitchFamily="18" charset="0"/>
                          </a:rPr>
                          <m:t>𝑌</m:t>
                        </m:r>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r>
                      <a:rPr lang="en-AU" sz="2000" b="0" i="1" smtClean="0">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𝑌</m:t>
                        </m:r>
                        <m:sSup>
                          <m:sSupPr>
                            <m:ctrlPr>
                              <a:rPr lang="en-AU" sz="2000" i="1" smtClean="0">
                                <a:solidFill>
                                  <a:srgbClr val="000000"/>
                                </a:solidFill>
                                <a:latin typeface="Cambria Math" panose="02040503050406030204" pitchFamily="18" charset="0"/>
                              </a:rPr>
                            </m:ctrlPr>
                          </m:sSupPr>
                          <m:e>
                            <m:r>
                              <a:rPr lang="en-AU" sz="2000" b="0" i="1" smtClean="0">
                                <a:solidFill>
                                  <a:srgbClr val="000000"/>
                                </a:solidFill>
                                <a:latin typeface="Cambria Math" panose="02040503050406030204" pitchFamily="18" charset="0"/>
                              </a:rPr>
                              <m:t>𝑟</m:t>
                            </m:r>
                          </m:e>
                          <m:sup>
                            <m:r>
                              <a:rPr lang="en-AU" sz="2000" b="0" i="1" smtClean="0">
                                <a:solidFill>
                                  <a:srgbClr val="000000"/>
                                </a:solidFill>
                                <a:latin typeface="Cambria Math" panose="02040503050406030204" pitchFamily="18" charset="0"/>
                              </a:rPr>
                              <m:t>2</m:t>
                            </m:r>
                          </m:sup>
                        </m:sSup>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oMath>
                </a14:m>
                <a:r>
                  <a:rPr lang="en-AU" sz="2000" dirty="0">
                    <a:latin typeface="Times New Roman" panose="02020603050405020304" pitchFamily="18" charset="0"/>
                    <a:cs typeface="Times New Roman" panose="02020603050405020304" pitchFamily="18" charset="0"/>
                  </a:rPr>
                  <a:t>  </a:t>
                </a:r>
              </a:p>
              <a:p>
                <a:pPr>
                  <a:lnSpc>
                    <a:spcPct val="120000"/>
                  </a:lnSpc>
                </a:pPr>
                <a:r>
                  <a:rPr lang="en-AU" sz="2000" dirty="0">
                    <a:latin typeface="Times New Roman" panose="02020603050405020304" pitchFamily="18" charset="0"/>
                    <a:cs typeface="Times New Roman" panose="02020603050405020304" pitchFamily="18" charset="0"/>
                  </a:rPr>
                  <a:t>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𝜃</m:t>
                    </m:r>
                    <m:r>
                      <a:rPr lang="en-AU" sz="2000" b="0" i="1" smtClean="0">
                        <a:latin typeface="Cambria Math" panose="02040503050406030204" pitchFamily="18" charset="0"/>
                        <a:ea typeface="Cambria Math" panose="02040503050406030204" pitchFamily="18" charset="0"/>
                        <a:cs typeface="Times New Roman" pitchFamily="18" charset="0"/>
                      </a:rPr>
                      <m:t>=</m:t>
                    </m:r>
                    <m:func>
                      <m:funcPr>
                        <m:ctrlPr>
                          <a:rPr lang="en-AU" sz="2000" i="1">
                            <a:latin typeface="Cambria Math" panose="02040503050406030204" pitchFamily="18" charset="0"/>
                            <a:ea typeface="Cambria Math" panose="02040503050406030204" pitchFamily="18" charset="0"/>
                            <a:cs typeface="Times New Roman" pitchFamily="18" charset="0"/>
                          </a:rPr>
                        </m:ctrlPr>
                      </m:funcPr>
                      <m:fName>
                        <m:sSup>
                          <m:sSupPr>
                            <m:ctrlPr>
                              <a:rPr lang="en-AU" sz="2000" i="1">
                                <a:latin typeface="Cambria Math" panose="02040503050406030204" pitchFamily="18" charset="0"/>
                                <a:ea typeface="Cambria Math" panose="02040503050406030204" pitchFamily="18" charset="0"/>
                                <a:cs typeface="Times New Roman" pitchFamily="18" charset="0"/>
                              </a:rPr>
                            </m:ctrlPr>
                          </m:sSupPr>
                          <m:e>
                            <m:r>
                              <m:rPr>
                                <m:sty m:val="p"/>
                              </m:rPr>
                              <a:rPr lang="en-AU" sz="2000">
                                <a:latin typeface="Cambria Math" panose="02040503050406030204" pitchFamily="18" charset="0"/>
                                <a:ea typeface="Cambria Math" panose="02040503050406030204" pitchFamily="18" charset="0"/>
                                <a:cs typeface="Times New Roman" pitchFamily="18" charset="0"/>
                              </a:rPr>
                              <m:t>tan</m:t>
                            </m:r>
                          </m:e>
                          <m:sup>
                            <m:r>
                              <a:rPr lang="en-AU" sz="2000" i="1">
                                <a:latin typeface="Cambria Math" panose="02040503050406030204" pitchFamily="18" charset="0"/>
                                <a:ea typeface="Cambria Math" panose="02040503050406030204" pitchFamily="18" charset="0"/>
                                <a:cs typeface="Times New Roman" pitchFamily="18" charset="0"/>
                              </a:rPr>
                              <m:t>−1</m:t>
                            </m:r>
                          </m:sup>
                        </m:sSup>
                      </m:fName>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e>
                            </m:d>
                          </m:den>
                        </m:f>
                      </m:e>
                    </m:func>
                    <m:r>
                      <a:rPr lang="en-AU" sz="2000" i="1">
                        <a:solidFill>
                          <a:srgbClr val="000000"/>
                        </a:solidFill>
                        <a:latin typeface="Cambria Math" panose="02040503050406030204" pitchFamily="18" charset="0"/>
                      </a:rPr>
                      <m:t>=</m:t>
                    </m:r>
                    <m:func>
                      <m:funcPr>
                        <m:ctrlPr>
                          <a:rPr lang="en-AU" sz="2000" i="1">
                            <a:solidFill>
                              <a:srgbClr val="000000"/>
                            </a:solidFill>
                            <a:latin typeface="Cambria Math" panose="02040503050406030204" pitchFamily="18" charset="0"/>
                          </a:rPr>
                        </m:ctrlPr>
                      </m:funcPr>
                      <m:fName>
                        <m:sSup>
                          <m:sSupPr>
                            <m:ctrlPr>
                              <a:rPr lang="en-AU" sz="2000" i="1">
                                <a:solidFill>
                                  <a:srgbClr val="000000"/>
                                </a:solidFill>
                                <a:latin typeface="Cambria Math" panose="02040503050406030204" pitchFamily="18" charset="0"/>
                              </a:rPr>
                            </m:ctrlPr>
                          </m:sSupPr>
                          <m:e>
                            <m:r>
                              <m:rPr>
                                <m:sty m:val="p"/>
                              </m:rPr>
                              <a:rPr lang="en-AU" sz="2000">
                                <a:solidFill>
                                  <a:srgbClr val="000000"/>
                                </a:solidFill>
                                <a:latin typeface="Cambria Math" panose="02040503050406030204" pitchFamily="18" charset="0"/>
                              </a:rPr>
                              <m:t>tan</m:t>
                            </m:r>
                          </m:e>
                          <m:sup>
                            <m:r>
                              <a:rPr lang="en-AU" sz="2000" i="1">
                                <a:solidFill>
                                  <a:srgbClr val="000000"/>
                                </a:solidFill>
                                <a:latin typeface="Cambria Math" panose="02040503050406030204" pitchFamily="18" charset="0"/>
                              </a:rPr>
                              <m:t>−1</m:t>
                            </m:r>
                          </m:sup>
                        </m:sSup>
                      </m:fName>
                      <m:e>
                        <m:d>
                          <m:dPr>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num>
                              <m:den>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den>
                            </m:f>
                          </m:e>
                        </m:d>
                      </m:e>
                    </m:func>
                  </m:oMath>
                </a14:m>
                <a:endParaRPr lang="en-US" sz="2000" dirty="0">
                  <a:latin typeface="Times New Roman" pitchFamily="18" charset="0"/>
                  <a:cs typeface="Times New Roman" pitchFamily="18" charset="0"/>
                </a:endParaRPr>
              </a:p>
              <a:p>
                <a:pPr marL="342900" indent="-342900">
                  <a:lnSpc>
                    <a:spcPct val="120000"/>
                  </a:lnSpc>
                  <a:buFont typeface="Wingdings" panose="05000000000000000000" pitchFamily="2" charset="2"/>
                  <a:buChar char="v"/>
                </a:pPr>
                <a:r>
                  <a:rPr lang="en-US" sz="2000" dirty="0">
                    <a:latin typeface="Times New Roman" pitchFamily="18" charset="0"/>
                    <a:cs typeface="Times New Roman" pitchFamily="18" charset="0"/>
                  </a:rPr>
                  <a:t>Amplitude ratio for relative motion is defined as</a:t>
                </a:r>
              </a:p>
              <a:p>
                <a:pPr>
                  <a:lnSpc>
                    <a:spcPct val="120000"/>
                  </a:lnSpc>
                </a:pPr>
                <a14:m>
                  <m:oMathPara xmlns:m="http://schemas.openxmlformats.org/officeDocument/2006/math">
                    <m:oMathParaPr>
                      <m:jc m:val="centerGroup"/>
                    </m:oMathParaPr>
                    <m:oMath xmlns:m="http://schemas.openxmlformats.org/officeDocument/2006/math">
                      <m:f>
                        <m:fPr>
                          <m:ctrlPr>
                            <a:rPr lang="en-AU" sz="2000" i="1" smtClean="0">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𝑍</m:t>
                          </m:r>
                        </m:num>
                        <m:den>
                          <m:r>
                            <a:rPr lang="en-AU" sz="2000" i="1">
                              <a:solidFill>
                                <a:srgbClr val="000000"/>
                              </a:solidFill>
                              <a:latin typeface="Cambria Math" panose="02040503050406030204" pitchFamily="18" charset="0"/>
                            </a:rPr>
                            <m:t>𝑌</m:t>
                          </m:r>
                        </m:den>
                      </m:f>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oMath>
                  </m:oMathPara>
                </a14:m>
                <a:endParaRPr lang="en-US" sz="2000" dirty="0">
                  <a:latin typeface="Times New Roman" pitchFamily="18" charset="0"/>
                  <a:cs typeface="Times New Roman" pitchFamily="18" charset="0"/>
                </a:endParaRPr>
              </a:p>
            </p:txBody>
          </p:sp>
        </mc:Choice>
        <mc:Fallback xmlns="">
          <p:sp>
            <p:nvSpPr>
              <p:cNvPr id="4" name="Text Box 44">
                <a:extLst>
                  <a:ext uri="{FF2B5EF4-FFF2-40B4-BE49-F238E27FC236}">
                    <a16:creationId xmlns:a16="http://schemas.microsoft.com/office/drawing/2014/main" id="{22AD362E-2C7F-40D1-95E3-98F2B0678B65}"/>
                  </a:ext>
                </a:extLst>
              </p:cNvPr>
              <p:cNvSpPr txBox="1">
                <a:spLocks noRot="1" noChangeAspect="1" noMove="1" noResize="1" noEditPoints="1" noAdjustHandles="1" noChangeArrowheads="1" noChangeShapeType="1" noTextEdit="1"/>
              </p:cNvSpPr>
              <p:nvPr/>
            </p:nvSpPr>
            <p:spPr bwMode="auto">
              <a:xfrm>
                <a:off x="781878" y="1676400"/>
                <a:ext cx="7924800" cy="5044971"/>
              </a:xfrm>
              <a:prstGeom prst="rect">
                <a:avLst/>
              </a:prstGeom>
              <a:blipFill>
                <a:blip r:embed="rId2"/>
                <a:stretch>
                  <a:fillRect l="-769"/>
                </a:stretch>
              </a:blipFill>
              <a:ln w="9525">
                <a:noFill/>
                <a:miter lim="800000"/>
                <a:headEnd/>
                <a:tailEnd/>
              </a:ln>
              <a:effectLst/>
            </p:spPr>
            <p:txBody>
              <a:bodyPr/>
              <a:lstStyle/>
              <a:p>
                <a:r>
                  <a:rPr lang="en-AU">
                    <a:noFill/>
                  </a:rPr>
                  <a:t> </a:t>
                </a:r>
              </a:p>
            </p:txBody>
          </p:sp>
        </mc:Fallback>
      </mc:AlternateContent>
    </p:spTree>
    <p:extLst>
      <p:ext uri="{BB962C8B-B14F-4D97-AF65-F5344CB8AC3E}">
        <p14:creationId xmlns:p14="http://schemas.microsoft.com/office/powerpoint/2010/main" val="137297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449F3-A285-4FD3-86CD-72CE2BFB237C}"/>
              </a:ext>
            </a:extLst>
          </p:cNvPr>
          <p:cNvSpPr>
            <a:spLocks noGrp="1"/>
          </p:cNvSpPr>
          <p:nvPr>
            <p:ph type="title"/>
          </p:nvPr>
        </p:nvSpPr>
        <p:spPr/>
        <p:txBody>
          <a:bodyPr/>
          <a:lstStyle/>
          <a:p>
            <a:pPr algn="ctr"/>
            <a:r>
              <a:rPr lang="en-AU" dirty="0"/>
              <a:t>Relative motion</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BB06D96-B92E-4FCF-9CE0-89E7BF468744}"/>
                  </a:ext>
                </a:extLst>
              </p:cNvPr>
              <p:cNvSpPr txBox="1"/>
              <p:nvPr/>
            </p:nvSpPr>
            <p:spPr>
              <a:xfrm>
                <a:off x="2189956" y="1791852"/>
                <a:ext cx="4572000" cy="8390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AU" sz="2000" i="1" smtClean="0">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𝑍</m:t>
                          </m:r>
                        </m:num>
                        <m:den>
                          <m:r>
                            <a:rPr lang="en-AU" sz="2000" i="1">
                              <a:solidFill>
                                <a:srgbClr val="000000"/>
                              </a:solidFill>
                              <a:latin typeface="Cambria Math" panose="02040503050406030204" pitchFamily="18" charset="0"/>
                            </a:rPr>
                            <m:t>𝑌</m:t>
                          </m:r>
                        </m:den>
                      </m:f>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oMath>
                  </m:oMathPara>
                </a14:m>
                <a:endParaRPr lang="en-AU" sz="2000" dirty="0"/>
              </a:p>
            </p:txBody>
          </p:sp>
        </mc:Choice>
        <mc:Fallback xmlns="">
          <p:sp>
            <p:nvSpPr>
              <p:cNvPr id="82" name="TextBox 81">
                <a:extLst>
                  <a:ext uri="{FF2B5EF4-FFF2-40B4-BE49-F238E27FC236}">
                    <a16:creationId xmlns:a16="http://schemas.microsoft.com/office/drawing/2014/main" id="{ABB06D96-B92E-4FCF-9CE0-89E7BF468744}"/>
                  </a:ext>
                </a:extLst>
              </p:cNvPr>
              <p:cNvSpPr txBox="1">
                <a:spLocks noRot="1" noChangeAspect="1" noMove="1" noResize="1" noEditPoints="1" noAdjustHandles="1" noChangeArrowheads="1" noChangeShapeType="1" noTextEdit="1"/>
              </p:cNvSpPr>
              <p:nvPr/>
            </p:nvSpPr>
            <p:spPr>
              <a:xfrm>
                <a:off x="2189956" y="1791852"/>
                <a:ext cx="4572000" cy="839076"/>
              </a:xfrm>
              <a:prstGeom prst="rect">
                <a:avLst/>
              </a:prstGeom>
              <a:blipFill>
                <a:blip r:embed="rId2"/>
                <a:stretch>
                  <a:fillRect/>
                </a:stretch>
              </a:blipFill>
            </p:spPr>
            <p:txBody>
              <a:bodyPr/>
              <a:lstStyle/>
              <a:p>
                <a:r>
                  <a:rPr lang="en-AU">
                    <a:noFill/>
                  </a:rPr>
                  <a:t> </a:t>
                </a:r>
              </a:p>
            </p:txBody>
          </p:sp>
        </mc:Fallback>
      </mc:AlternateContent>
      <p:pic>
        <p:nvPicPr>
          <p:cNvPr id="83" name="Picture 15" descr="fig3">
            <a:extLst>
              <a:ext uri="{FF2B5EF4-FFF2-40B4-BE49-F238E27FC236}">
                <a16:creationId xmlns:a16="http://schemas.microsoft.com/office/drawing/2014/main" id="{FE39D1A7-C60C-4502-BA53-314D479A0387}"/>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0" y="2861608"/>
            <a:ext cx="4379913" cy="3657600"/>
          </a:xfrm>
          <a:prstGeom prst="rect">
            <a:avLst/>
          </a:prstGeom>
          <a:noFill/>
        </p:spPr>
      </p:pic>
      <p:sp>
        <p:nvSpPr>
          <p:cNvPr id="84" name="Text Box 7">
            <a:extLst>
              <a:ext uri="{FF2B5EF4-FFF2-40B4-BE49-F238E27FC236}">
                <a16:creationId xmlns:a16="http://schemas.microsoft.com/office/drawing/2014/main" id="{FE939AB6-7B6E-4585-8A95-7AB23F0EA4A6}"/>
              </a:ext>
            </a:extLst>
          </p:cNvPr>
          <p:cNvSpPr txBox="1">
            <a:spLocks noChangeArrowheads="1"/>
          </p:cNvSpPr>
          <p:nvPr/>
        </p:nvSpPr>
        <p:spPr bwMode="auto">
          <a:xfrm>
            <a:off x="6824904" y="3856558"/>
            <a:ext cx="2133600" cy="1015663"/>
          </a:xfrm>
          <a:prstGeom prst="rect">
            <a:avLst/>
          </a:prstGeom>
          <a:solidFill>
            <a:schemeClr val="bg1"/>
          </a:solidFill>
          <a:ln w="9525">
            <a:noFill/>
            <a:miter lim="800000"/>
            <a:headEnd/>
            <a:tailEnd/>
          </a:ln>
        </p:spPr>
        <p:txBody>
          <a:bodyPr wrap="square">
            <a:spAutoFit/>
          </a:bodyPr>
          <a:lstStyle/>
          <a:p>
            <a:pPr>
              <a:spcBef>
                <a:spcPct val="50000"/>
              </a:spcBef>
            </a:pPr>
            <a:r>
              <a:rPr lang="en-US" sz="2000" dirty="0">
                <a:latin typeface="Times New Roman" pitchFamily="18" charset="0"/>
                <a:cs typeface="Times New Roman" pitchFamily="18" charset="0"/>
              </a:rPr>
              <a:t>High frequencies: relative motion approaches 1</a:t>
            </a:r>
          </a:p>
        </p:txBody>
      </p:sp>
      <p:sp>
        <p:nvSpPr>
          <p:cNvPr id="85" name="Line 9">
            <a:extLst>
              <a:ext uri="{FF2B5EF4-FFF2-40B4-BE49-F238E27FC236}">
                <a16:creationId xmlns:a16="http://schemas.microsoft.com/office/drawing/2014/main" id="{24958ED7-C07A-473B-8EC9-0EA80ED5C3FD}"/>
              </a:ext>
            </a:extLst>
          </p:cNvPr>
          <p:cNvSpPr>
            <a:spLocks noChangeShapeType="1"/>
          </p:cNvSpPr>
          <p:nvPr/>
        </p:nvSpPr>
        <p:spPr bwMode="auto">
          <a:xfrm flipH="1">
            <a:off x="6324599" y="4872221"/>
            <a:ext cx="1484313" cy="614179"/>
          </a:xfrm>
          <a:prstGeom prst="line">
            <a:avLst/>
          </a:prstGeom>
          <a:noFill/>
          <a:ln w="31750">
            <a:solidFill>
              <a:srgbClr val="FF0000"/>
            </a:solidFill>
            <a:round/>
            <a:headEnd/>
            <a:tailEnd type="triangle" w="med" len="med"/>
          </a:ln>
        </p:spPr>
        <p:txBody>
          <a:bodyPr/>
          <a:lstStyle/>
          <a:p>
            <a:endParaRPr lang="en-US" dirty="0"/>
          </a:p>
        </p:txBody>
      </p:sp>
      <p:sp>
        <p:nvSpPr>
          <p:cNvPr id="86" name="Text Box 6">
            <a:extLst>
              <a:ext uri="{FF2B5EF4-FFF2-40B4-BE49-F238E27FC236}">
                <a16:creationId xmlns:a16="http://schemas.microsoft.com/office/drawing/2014/main" id="{B876B60E-90DD-4CDE-A4E5-09530AE1E42A}"/>
              </a:ext>
            </a:extLst>
          </p:cNvPr>
          <p:cNvSpPr txBox="1">
            <a:spLocks noChangeArrowheads="1"/>
          </p:cNvSpPr>
          <p:nvPr/>
        </p:nvSpPr>
        <p:spPr bwMode="auto">
          <a:xfrm>
            <a:off x="368493" y="3341400"/>
            <a:ext cx="1803986" cy="1631216"/>
          </a:xfrm>
          <a:prstGeom prst="rect">
            <a:avLst/>
          </a:prstGeom>
          <a:noFill/>
          <a:ln w="9525">
            <a:noFill/>
            <a:miter lim="800000"/>
            <a:headEnd/>
            <a:tailEnd/>
          </a:ln>
        </p:spPr>
        <p:txBody>
          <a:bodyPr wrap="square">
            <a:spAutoFit/>
          </a:bodyPr>
          <a:lstStyle/>
          <a:p>
            <a:pPr>
              <a:spcBef>
                <a:spcPct val="50000"/>
              </a:spcBef>
            </a:pPr>
            <a:r>
              <a:rPr lang="en-US" sz="2000" dirty="0">
                <a:latin typeface="Times New Roman" pitchFamily="18" charset="0"/>
                <a:cs typeface="Times New Roman" pitchFamily="18" charset="0"/>
              </a:rPr>
              <a:t>Low frequencies: relative motion approaches zero</a:t>
            </a:r>
          </a:p>
        </p:txBody>
      </p:sp>
      <p:sp>
        <p:nvSpPr>
          <p:cNvPr id="87" name="Line 8">
            <a:extLst>
              <a:ext uri="{FF2B5EF4-FFF2-40B4-BE49-F238E27FC236}">
                <a16:creationId xmlns:a16="http://schemas.microsoft.com/office/drawing/2014/main" id="{E62E3567-1805-4516-B72B-8023041FF8F4}"/>
              </a:ext>
            </a:extLst>
          </p:cNvPr>
          <p:cNvSpPr>
            <a:spLocks noChangeShapeType="1"/>
          </p:cNvSpPr>
          <p:nvPr/>
        </p:nvSpPr>
        <p:spPr bwMode="auto">
          <a:xfrm>
            <a:off x="1143000" y="4919008"/>
            <a:ext cx="1905000" cy="838200"/>
          </a:xfrm>
          <a:prstGeom prst="line">
            <a:avLst/>
          </a:prstGeom>
          <a:noFill/>
          <a:ln w="31750">
            <a:solidFill>
              <a:srgbClr val="FF0000"/>
            </a:solidFill>
            <a:round/>
            <a:headEnd/>
            <a:tailEnd type="triangle" w="med" len="med"/>
          </a:ln>
        </p:spPr>
        <p:txBody>
          <a:bodyPr/>
          <a:lstStyle/>
          <a:p>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70359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ox(in)">
                                      <p:cBhvr>
                                        <p:cTn id="7" dur="500"/>
                                        <p:tgtEl>
                                          <p:spTgt spid="8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box(in)">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box(in)">
                                      <p:cBhvr>
                                        <p:cTn id="15" dur="500"/>
                                        <p:tgtEl>
                                          <p:spTgt spid="85"/>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box(in)">
                                      <p:cBhvr>
                                        <p:cTn id="1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p:bldP spid="8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130A-EA57-4120-A1F4-76DF51C33474}"/>
              </a:ext>
            </a:extLst>
          </p:cNvPr>
          <p:cNvSpPr>
            <a:spLocks noGrp="1"/>
          </p:cNvSpPr>
          <p:nvPr>
            <p:ph type="title"/>
          </p:nvPr>
        </p:nvSpPr>
        <p:spPr/>
        <p:txBody>
          <a:bodyPr/>
          <a:lstStyle/>
          <a:p>
            <a:pPr algn="ctr"/>
            <a:r>
              <a:rPr lang="en-AU" dirty="0"/>
              <a:t>Accelerometer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B229E01-BC2D-4FF8-B578-DC02A35376DD}"/>
                  </a:ext>
                </a:extLst>
              </p:cNvPr>
              <p:cNvSpPr txBox="1"/>
              <p:nvPr/>
            </p:nvSpPr>
            <p:spPr>
              <a:xfrm>
                <a:off x="540026" y="2024431"/>
                <a:ext cx="8153400" cy="4363117"/>
              </a:xfrm>
              <a:prstGeom prst="rect">
                <a:avLst/>
              </a:prstGeom>
              <a:noFill/>
            </p:spPr>
            <p:txBody>
              <a:bodyPr wrap="square">
                <a:spAutoFit/>
              </a:bodyPr>
              <a:lstStyle/>
              <a:p>
                <a:pPr marL="342900" indent="-342900">
                  <a:buFont typeface="Wingdings" panose="05000000000000000000" pitchFamily="2" charset="2"/>
                  <a:buChar char="v"/>
                </a:pPr>
                <a:r>
                  <a:rPr lang="en-AU" sz="2000" dirty="0">
                    <a:latin typeface="Times New Roman" pitchFamily="18" charset="0"/>
                    <a:cs typeface="Times New Roman" pitchFamily="18" charset="0"/>
                  </a:rPr>
                  <a:t>Accelerometer measures the acceleration of the vibrating body</a:t>
                </a:r>
              </a:p>
              <a:p>
                <a:pPr marL="342900" indent="-342900">
                  <a:buFont typeface="Wingdings" panose="05000000000000000000" pitchFamily="2" charset="2"/>
                  <a:buChar char="v"/>
                </a:pPr>
                <a:r>
                  <a:rPr lang="en-AU" sz="2000" dirty="0">
                    <a:latin typeface="Times New Roman" pitchFamily="18" charset="0"/>
                    <a:cs typeface="Times New Roman" pitchFamily="18" charset="0"/>
                  </a:rPr>
                  <a:t>Actual ground motion is </a:t>
                </a:r>
                <a14:m>
                  <m:oMath xmlns:m="http://schemas.openxmlformats.org/officeDocument/2006/math">
                    <m:r>
                      <a:rPr lang="en-AU" sz="2000" b="0" i="1" smtClean="0">
                        <a:latin typeface="Cambria Math" panose="02040503050406030204" pitchFamily="18" charset="0"/>
                        <a:cs typeface="Times New Roman" pitchFamily="18" charset="0"/>
                      </a:rPr>
                      <m:t>𝑦</m:t>
                    </m:r>
                    <m:d>
                      <m:dPr>
                        <m:ctrlPr>
                          <a:rPr lang="en-AU" sz="2000" b="0" i="1" smtClean="0">
                            <a:latin typeface="Cambria Math" panose="02040503050406030204" pitchFamily="18" charset="0"/>
                            <a:cs typeface="Times New Roman" pitchFamily="18" charset="0"/>
                          </a:rPr>
                        </m:ctrlPr>
                      </m:dPr>
                      <m:e>
                        <m:r>
                          <a:rPr lang="en-AU" sz="2000" b="0" i="1" smtClean="0">
                            <a:latin typeface="Cambria Math" panose="02040503050406030204" pitchFamily="18" charset="0"/>
                            <a:cs typeface="Times New Roman" pitchFamily="18" charset="0"/>
                          </a:rPr>
                          <m:t>𝑡</m:t>
                        </m:r>
                      </m:e>
                    </m:d>
                    <m:r>
                      <a:rPr lang="en-AU" sz="2000" b="0" i="1" smtClean="0">
                        <a:latin typeface="Cambria Math" panose="02040503050406030204" pitchFamily="18" charset="0"/>
                        <a:cs typeface="Times New Roman" pitchFamily="18" charset="0"/>
                      </a:rPr>
                      <m:t>=</m:t>
                    </m:r>
                    <m:r>
                      <a:rPr lang="en-AU" sz="2000" b="0" i="1" smtClean="0">
                        <a:latin typeface="Cambria Math" panose="02040503050406030204" pitchFamily="18" charset="0"/>
                        <a:cs typeface="Times New Roman" pitchFamily="18" charset="0"/>
                      </a:rPr>
                      <m:t>𝑌</m:t>
                    </m:r>
                    <m:func>
                      <m:funcPr>
                        <m:ctrlPr>
                          <a:rPr lang="en-AU" sz="2000" b="0" i="1" smtClean="0">
                            <a:latin typeface="Cambria Math" panose="02040503050406030204" pitchFamily="18" charset="0"/>
                            <a:cs typeface="Times New Roman" pitchFamily="18" charset="0"/>
                          </a:rPr>
                        </m:ctrlPr>
                      </m:funcPr>
                      <m:fName>
                        <m:r>
                          <m:rPr>
                            <m:sty m:val="p"/>
                          </m:rPr>
                          <a:rPr lang="en-AU" sz="2000" b="0" i="0" smtClean="0">
                            <a:latin typeface="Cambria Math" panose="02040503050406030204" pitchFamily="18" charset="0"/>
                            <a:cs typeface="Times New Roman" pitchFamily="18" charset="0"/>
                          </a:rPr>
                          <m:t>sin</m:t>
                        </m:r>
                      </m:fName>
                      <m:e>
                        <m:d>
                          <m:dPr>
                            <m:ctrlPr>
                              <a:rPr lang="en-AU" sz="2000" b="0" i="1" smtClean="0">
                                <a:latin typeface="Cambria Math" panose="02040503050406030204" pitchFamily="18" charset="0"/>
                                <a:ea typeface="Cambria Math" panose="02040503050406030204" pitchFamily="18" charset="0"/>
                                <a:cs typeface="Times New Roman" pitchFamily="18" charset="0"/>
                              </a:rPr>
                            </m:ctrlPr>
                          </m:dPr>
                          <m:e>
                            <m:r>
                              <a:rPr lang="en-AU" sz="2000" b="0" i="1" smtClean="0">
                                <a:latin typeface="Cambria Math" panose="02040503050406030204" pitchFamily="18" charset="0"/>
                                <a:ea typeface="Cambria Math" panose="02040503050406030204" pitchFamily="18" charset="0"/>
                                <a:cs typeface="Times New Roman" pitchFamily="18" charset="0"/>
                              </a:rPr>
                              <m:t>𝜔</m:t>
                            </m:r>
                            <m:r>
                              <a:rPr lang="en-AU" sz="2000" b="0" i="1" smtClean="0">
                                <a:latin typeface="Cambria Math" panose="02040503050406030204" pitchFamily="18" charset="0"/>
                                <a:ea typeface="Cambria Math" panose="02040503050406030204" pitchFamily="18" charset="0"/>
                                <a:cs typeface="Times New Roman" pitchFamily="18" charset="0"/>
                              </a:rPr>
                              <m:t>𝑡</m:t>
                            </m:r>
                          </m:e>
                        </m:d>
                      </m:e>
                    </m:func>
                  </m:oMath>
                </a14:m>
                <a:endParaRPr lang="en-AU" sz="2000" dirty="0">
                  <a:latin typeface="Times New Roman" pitchFamily="18" charset="0"/>
                  <a:cs typeface="Times New Roman" pitchFamily="18" charset="0"/>
                </a:endParaRPr>
              </a:p>
              <a:p>
                <a:pPr marL="342900" indent="-342900">
                  <a:buFont typeface="Wingdings" panose="05000000000000000000" pitchFamily="2" charset="2"/>
                  <a:buChar char="v"/>
                </a:pPr>
                <a:r>
                  <a:rPr lang="en-AU" sz="2000" dirty="0">
                    <a:latin typeface="Times New Roman" pitchFamily="18" charset="0"/>
                    <a:cs typeface="Times New Roman" pitchFamily="18" charset="0"/>
                  </a:rPr>
                  <a:t>Actual ground acceleration is </a:t>
                </a:r>
                <a14:m>
                  <m:oMath xmlns:m="http://schemas.openxmlformats.org/officeDocument/2006/math">
                    <m:acc>
                      <m:accPr>
                        <m:chr m:val="̈"/>
                        <m:ctrlPr>
                          <a:rPr lang="en-AU" sz="2000" b="0" i="1" smtClean="0">
                            <a:latin typeface="Cambria Math" panose="02040503050406030204" pitchFamily="18" charset="0"/>
                            <a:cs typeface="Times New Roman" pitchFamily="18" charset="0"/>
                          </a:rPr>
                        </m:ctrlPr>
                      </m:accPr>
                      <m:e>
                        <m:r>
                          <a:rPr lang="en-AU" sz="2000" b="0" i="1" smtClean="0">
                            <a:latin typeface="Cambria Math" panose="02040503050406030204" pitchFamily="18" charset="0"/>
                            <a:cs typeface="Times New Roman" pitchFamily="18" charset="0"/>
                          </a:rPr>
                          <m:t>𝑦</m:t>
                        </m:r>
                      </m:e>
                    </m:acc>
                    <m:d>
                      <m:dPr>
                        <m:ctrlPr>
                          <a:rPr lang="en-AU" sz="2000" b="0" i="1" smtClean="0">
                            <a:latin typeface="Cambria Math" panose="02040503050406030204" pitchFamily="18" charset="0"/>
                            <a:cs typeface="Times New Roman" pitchFamily="18" charset="0"/>
                          </a:rPr>
                        </m:ctrlPr>
                      </m:dPr>
                      <m:e>
                        <m:r>
                          <a:rPr lang="en-AU" sz="2000" b="0" i="1" smtClean="0">
                            <a:latin typeface="Cambria Math" panose="02040503050406030204" pitchFamily="18" charset="0"/>
                            <a:cs typeface="Times New Roman" pitchFamily="18" charset="0"/>
                          </a:rPr>
                          <m:t>𝑡</m:t>
                        </m:r>
                      </m:e>
                    </m:d>
                    <m:r>
                      <a:rPr lang="en-AU" sz="2000" b="0" i="1" smtClean="0">
                        <a:latin typeface="Cambria Math" panose="02040503050406030204" pitchFamily="18" charset="0"/>
                        <a:cs typeface="Times New Roman" pitchFamily="18" charset="0"/>
                      </a:rPr>
                      <m:t>=−</m:t>
                    </m:r>
                    <m:sSup>
                      <m:sSupPr>
                        <m:ctrlPr>
                          <a:rPr lang="en-AU" sz="2000" b="0" i="1" smtClean="0">
                            <a:latin typeface="Cambria Math" panose="02040503050406030204" pitchFamily="18" charset="0"/>
                            <a:cs typeface="Times New Roman" pitchFamily="18" charset="0"/>
                          </a:rPr>
                        </m:ctrlPr>
                      </m:sSupPr>
                      <m:e>
                        <m:r>
                          <a:rPr lang="en-AU" sz="2000" b="0" i="1" smtClean="0">
                            <a:latin typeface="Cambria Math" panose="02040503050406030204" pitchFamily="18" charset="0"/>
                            <a:ea typeface="Cambria Math" panose="02040503050406030204" pitchFamily="18" charset="0"/>
                            <a:cs typeface="Times New Roman" pitchFamily="18" charset="0"/>
                          </a:rPr>
                          <m:t>𝜔</m:t>
                        </m:r>
                      </m:e>
                      <m:sup>
                        <m:r>
                          <a:rPr lang="en-AU" sz="2000" b="0" i="1" smtClean="0">
                            <a:latin typeface="Cambria Math" panose="02040503050406030204" pitchFamily="18" charset="0"/>
                            <a:cs typeface="Times New Roman" pitchFamily="18" charset="0"/>
                          </a:rPr>
                          <m:t>2</m:t>
                        </m:r>
                      </m:sup>
                    </m:sSup>
                    <m:r>
                      <a:rPr lang="en-AU" sz="2000" b="0" i="1" smtClean="0">
                        <a:latin typeface="Cambria Math" panose="02040503050406030204" pitchFamily="18" charset="0"/>
                        <a:cs typeface="Times New Roman" pitchFamily="18" charset="0"/>
                      </a:rPr>
                      <m:t>𝑌</m:t>
                    </m:r>
                    <m:func>
                      <m:funcPr>
                        <m:ctrlPr>
                          <a:rPr lang="en-AU" sz="2000" b="0" i="1" smtClean="0">
                            <a:latin typeface="Cambria Math" panose="02040503050406030204" pitchFamily="18" charset="0"/>
                            <a:cs typeface="Times New Roman" pitchFamily="18" charset="0"/>
                          </a:rPr>
                        </m:ctrlPr>
                      </m:funcPr>
                      <m:fName>
                        <m:r>
                          <m:rPr>
                            <m:sty m:val="p"/>
                          </m:rPr>
                          <a:rPr lang="en-AU" sz="2000" b="0" i="0" smtClean="0">
                            <a:latin typeface="Cambria Math" panose="02040503050406030204" pitchFamily="18" charset="0"/>
                            <a:cs typeface="Times New Roman" pitchFamily="18" charset="0"/>
                          </a:rPr>
                          <m:t>sin</m:t>
                        </m:r>
                      </m:fName>
                      <m:e>
                        <m:d>
                          <m:dPr>
                            <m:ctrlPr>
                              <a:rPr lang="en-AU" sz="2000" b="0" i="1" smtClean="0">
                                <a:latin typeface="Cambria Math" panose="02040503050406030204" pitchFamily="18" charset="0"/>
                                <a:ea typeface="Cambria Math" panose="02040503050406030204" pitchFamily="18" charset="0"/>
                                <a:cs typeface="Times New Roman" pitchFamily="18" charset="0"/>
                              </a:rPr>
                            </m:ctrlPr>
                          </m:dPr>
                          <m:e>
                            <m:r>
                              <a:rPr lang="en-AU" sz="2000" b="0" i="1" smtClean="0">
                                <a:latin typeface="Cambria Math" panose="02040503050406030204" pitchFamily="18" charset="0"/>
                                <a:ea typeface="Cambria Math" panose="02040503050406030204" pitchFamily="18" charset="0"/>
                                <a:cs typeface="Times New Roman" pitchFamily="18" charset="0"/>
                              </a:rPr>
                              <m:t>𝜔</m:t>
                            </m:r>
                            <m:r>
                              <a:rPr lang="en-AU" sz="2000" b="0" i="1" smtClean="0">
                                <a:latin typeface="Cambria Math" panose="02040503050406030204" pitchFamily="18" charset="0"/>
                                <a:ea typeface="Cambria Math" panose="02040503050406030204" pitchFamily="18" charset="0"/>
                                <a:cs typeface="Times New Roman" pitchFamily="18" charset="0"/>
                              </a:rPr>
                              <m:t>𝑡</m:t>
                            </m:r>
                          </m:e>
                        </m:d>
                      </m:e>
                    </m:func>
                  </m:oMath>
                </a14:m>
                <a:endParaRPr lang="en-AU" sz="2000" dirty="0">
                  <a:latin typeface="Times New Roman" pitchFamily="18" charset="0"/>
                  <a:cs typeface="Times New Roman"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AU" sz="2000" i="1" smtClean="0">
                          <a:solidFill>
                            <a:srgbClr val="000000"/>
                          </a:solidFill>
                          <a:latin typeface="Cambria Math" panose="02040503050406030204" pitchFamily="18" charset="0"/>
                        </a:rPr>
                        <m:t>𝑍</m:t>
                      </m:r>
                      <m:r>
                        <a:rPr lang="en-AU" sz="2000" i="1" smtClean="0">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𝑌</m:t>
                          </m:r>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num>
                        <m:den>
                          <m:sSubSup>
                            <m:sSubSupPr>
                              <m:ctrlPr>
                                <a:rPr lang="en-AU" sz="2000" i="1">
                                  <a:solidFill>
                                    <a:srgbClr val="000000"/>
                                  </a:solidFill>
                                  <a:latin typeface="Cambria Math" panose="02040503050406030204" pitchFamily="18" charset="0"/>
                                </a:rPr>
                              </m:ctrlPr>
                            </m:sSubSupPr>
                            <m:e>
                              <m:r>
                                <a:rPr lang="en-AU" sz="2000" i="1">
                                  <a:solidFill>
                                    <a:srgbClr val="000000"/>
                                  </a:solidFill>
                                  <a:latin typeface="Cambria Math" panose="02040503050406030204" pitchFamily="18" charset="0"/>
                                </a:rPr>
                                <m:t>𝜔</m:t>
                              </m:r>
                            </m:e>
                            <m:sub>
                              <m:r>
                                <a:rPr lang="en-AU" sz="2000" i="1">
                                  <a:solidFill>
                                    <a:srgbClr val="000000"/>
                                  </a:solidFill>
                                  <a:latin typeface="Cambria Math" panose="02040503050406030204" pitchFamily="18" charset="0"/>
                                </a:rPr>
                                <m:t>𝑛</m:t>
                              </m:r>
                            </m:sub>
                            <m:sup>
                              <m:r>
                                <a:rPr lang="en-AU" sz="2000" i="1">
                                  <a:solidFill>
                                    <a:srgbClr val="000000"/>
                                  </a:solidFill>
                                  <a:latin typeface="Cambria Math" panose="02040503050406030204" pitchFamily="18" charset="0"/>
                                </a:rPr>
                                <m:t>2</m:t>
                              </m:r>
                            </m:sup>
                          </m:sSubSup>
                        </m:den>
                      </m:f>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𝑌</m:t>
                          </m:r>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oMath>
                  </m:oMathPara>
                </a14:m>
                <a:endParaRPr lang="en-AU" sz="2000" dirty="0"/>
              </a:p>
              <a:p>
                <a:pPr>
                  <a:lnSpc>
                    <a:spcPct val="120000"/>
                  </a:lnSpc>
                </a:pPr>
                <a14:m>
                  <m:oMathPara xmlns:m="http://schemas.openxmlformats.org/officeDocument/2006/math">
                    <m:oMathParaPr>
                      <m:jc m:val="centerGroup"/>
                    </m:oMathParaPr>
                    <m:oMath xmlns:m="http://schemas.openxmlformats.org/officeDocument/2006/math">
                      <m:sSup>
                        <m:sSupPr>
                          <m:ctrlPr>
                            <a:rPr lang="en-AU" sz="2000" i="1" smtClean="0">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𝑌</m:t>
                      </m:r>
                      <m:r>
                        <a:rPr lang="en-AU" sz="2000" i="1">
                          <a:solidFill>
                            <a:srgbClr val="000000"/>
                          </a:solidFill>
                          <a:latin typeface="Cambria Math" panose="02040503050406030204" pitchFamily="18" charset="0"/>
                        </a:rPr>
                        <m:t>=</m:t>
                      </m:r>
                      <m:sSubSup>
                        <m:sSubSupPr>
                          <m:ctrlPr>
                            <a:rPr lang="en-AU" sz="2000" i="1">
                              <a:solidFill>
                                <a:srgbClr val="000000"/>
                              </a:solidFill>
                              <a:latin typeface="Cambria Math" panose="02040503050406030204" pitchFamily="18" charset="0"/>
                            </a:rPr>
                          </m:ctrlPr>
                        </m:sSubSupPr>
                        <m:e>
                          <m:r>
                            <a:rPr lang="en-AU" sz="2000" i="1">
                              <a:solidFill>
                                <a:srgbClr val="000000"/>
                              </a:solidFill>
                              <a:latin typeface="Cambria Math" panose="02040503050406030204" pitchFamily="18" charset="0"/>
                            </a:rPr>
                            <m:t>𝜔</m:t>
                          </m:r>
                        </m:e>
                        <m:sub>
                          <m:r>
                            <a:rPr lang="en-AU" sz="2000" i="1">
                              <a:solidFill>
                                <a:srgbClr val="000000"/>
                              </a:solidFill>
                              <a:latin typeface="Cambria Math" panose="02040503050406030204" pitchFamily="18" charset="0"/>
                            </a:rPr>
                            <m:t>𝑛</m:t>
                          </m:r>
                        </m:sub>
                        <m:sup>
                          <m:r>
                            <a:rPr lang="en-AU" sz="2000" i="1">
                              <a:solidFill>
                                <a:srgbClr val="000000"/>
                              </a:solidFill>
                              <a:latin typeface="Cambria Math" panose="02040503050406030204" pitchFamily="18" charset="0"/>
                            </a:rPr>
                            <m:t>2</m:t>
                          </m:r>
                        </m:sup>
                      </m:sSubSup>
                      <m:r>
                        <a:rPr lang="en-AU" sz="2000" i="1">
                          <a:solidFill>
                            <a:srgbClr val="000000"/>
                          </a:solidFill>
                          <a:latin typeface="Cambria Math" panose="02040503050406030204" pitchFamily="18" charset="0"/>
                        </a:rPr>
                        <m:t>𝑍</m:t>
                      </m:r>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oMath>
                  </m:oMathPara>
                </a14:m>
                <a:endParaRPr lang="en-AU" sz="2000" dirty="0"/>
              </a:p>
              <a:p>
                <a:pPr marL="342900" indent="-342900">
                  <a:lnSpc>
                    <a:spcPct val="120000"/>
                  </a:lnSpc>
                  <a:buFont typeface="Wingdings" panose="05000000000000000000" pitchFamily="2" charset="2"/>
                  <a:buChar char="v"/>
                </a:pPr>
                <a:r>
                  <a:rPr lang="en-AU" sz="2000" dirty="0">
                    <a:latin typeface="Times New Roman" pitchFamily="18" charset="0"/>
                    <a:cs typeface="Times New Roman" pitchFamily="18" charset="0"/>
                  </a:rPr>
                  <a:t>Maximum actual acceleration amplitude is </a:t>
                </a:r>
                <a14:m>
                  <m:oMath xmlns:m="http://schemas.openxmlformats.org/officeDocument/2006/math">
                    <m:sSup>
                      <m:sSupPr>
                        <m:ctrlPr>
                          <a:rPr lang="en-AU" sz="2000" i="1" smtClean="0">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𝑌</m:t>
                    </m:r>
                  </m:oMath>
                </a14:m>
                <a:endParaRPr lang="en-AU" sz="2000" dirty="0">
                  <a:latin typeface="Times New Roman" pitchFamily="18" charset="0"/>
                  <a:cs typeface="Times New Roman" pitchFamily="18" charset="0"/>
                </a:endParaRPr>
              </a:p>
              <a:p>
                <a:pPr marL="342900" indent="-342900">
                  <a:lnSpc>
                    <a:spcPct val="120000"/>
                  </a:lnSpc>
                  <a:buFont typeface="Wingdings" panose="05000000000000000000" pitchFamily="2" charset="2"/>
                  <a:buChar char="v"/>
                </a:pPr>
                <a:r>
                  <a:rPr lang="en-AU" sz="2000" dirty="0">
                    <a:latin typeface="Times New Roman" pitchFamily="18" charset="0"/>
                    <a:cs typeface="Times New Roman" pitchFamily="18" charset="0"/>
                  </a:rPr>
                  <a:t>Maximum measured acceleration amplitude is </a:t>
                </a:r>
                <a14:m>
                  <m:oMath xmlns:m="http://schemas.openxmlformats.org/officeDocument/2006/math">
                    <m:sSubSup>
                      <m:sSubSupPr>
                        <m:ctrlPr>
                          <a:rPr lang="en-AU" sz="2000" i="1" smtClean="0">
                            <a:solidFill>
                              <a:srgbClr val="000000"/>
                            </a:solidFill>
                            <a:latin typeface="Cambria Math" panose="02040503050406030204" pitchFamily="18" charset="0"/>
                          </a:rPr>
                        </m:ctrlPr>
                      </m:sSubSupPr>
                      <m:e>
                        <m:r>
                          <a:rPr lang="en-AU" sz="2000" i="1">
                            <a:solidFill>
                              <a:srgbClr val="000000"/>
                            </a:solidFill>
                            <a:latin typeface="Cambria Math" panose="02040503050406030204" pitchFamily="18" charset="0"/>
                          </a:rPr>
                          <m:t>𝜔</m:t>
                        </m:r>
                      </m:e>
                      <m:sub>
                        <m:r>
                          <a:rPr lang="en-AU" sz="2000" i="1">
                            <a:solidFill>
                              <a:srgbClr val="000000"/>
                            </a:solidFill>
                            <a:latin typeface="Cambria Math" panose="02040503050406030204" pitchFamily="18" charset="0"/>
                          </a:rPr>
                          <m:t>𝑛</m:t>
                        </m:r>
                      </m:sub>
                      <m:sup>
                        <m:r>
                          <a:rPr lang="en-AU" sz="2000" i="1">
                            <a:solidFill>
                              <a:srgbClr val="000000"/>
                            </a:solidFill>
                            <a:latin typeface="Cambria Math" panose="02040503050406030204" pitchFamily="18" charset="0"/>
                          </a:rPr>
                          <m:t>2</m:t>
                        </m:r>
                      </m:sup>
                    </m:sSubSup>
                    <m:r>
                      <a:rPr lang="en-AU" sz="2000" i="1">
                        <a:solidFill>
                          <a:srgbClr val="000000"/>
                        </a:solidFill>
                        <a:latin typeface="Cambria Math" panose="02040503050406030204" pitchFamily="18" charset="0"/>
                      </a:rPr>
                      <m:t>𝑍</m:t>
                    </m:r>
                  </m:oMath>
                </a14:m>
                <a:endParaRPr lang="en-AU" sz="2000" dirty="0">
                  <a:latin typeface="Times New Roman" pitchFamily="18" charset="0"/>
                  <a:cs typeface="Times New Roman" pitchFamily="18" charset="0"/>
                </a:endParaRPr>
              </a:p>
              <a:p>
                <a:pPr marL="342900" indent="-342900">
                  <a:lnSpc>
                    <a:spcPct val="120000"/>
                  </a:lnSpc>
                  <a:buFont typeface="Wingdings" panose="05000000000000000000" pitchFamily="2" charset="2"/>
                  <a:buChar char="v"/>
                </a:pPr>
                <a:r>
                  <a:rPr lang="en-AU" sz="2000" dirty="0">
                    <a:latin typeface="Times New Roman" pitchFamily="18" charset="0"/>
                    <a:cs typeface="Times New Roman" pitchFamily="18" charset="0"/>
                  </a:rPr>
                  <a:t>The absolute measured value to the absolute true value is</a:t>
                </a:r>
              </a:p>
              <a:p>
                <a:pPr>
                  <a:lnSpc>
                    <a:spcPct val="120000"/>
                  </a:lnSpc>
                </a:pPr>
                <a14:m>
                  <m:oMathPara xmlns:m="http://schemas.openxmlformats.org/officeDocument/2006/math">
                    <m:oMathParaPr>
                      <m:jc m:val="centerGroup"/>
                    </m:oMathParaPr>
                    <m:oMath xmlns:m="http://schemas.openxmlformats.org/officeDocument/2006/math">
                      <m:f>
                        <m:fPr>
                          <m:ctrlPr>
                            <a:rPr lang="en-AU" sz="2000" i="1" smtClean="0">
                              <a:latin typeface="Cambria Math" panose="02040503050406030204" pitchFamily="18" charset="0"/>
                              <a:cs typeface="Times New Roman" panose="02020603050405020304" pitchFamily="18" charset="0"/>
                            </a:rPr>
                          </m:ctrlPr>
                        </m:fPr>
                        <m:num>
                          <m:r>
                            <m:rPr>
                              <m:sty m:val="p"/>
                            </m:rPr>
                            <a:rPr lang="en-AU" sz="2000" b="0" i="0" smtClean="0">
                              <a:latin typeface="Cambria Math" panose="02040503050406030204" pitchFamily="18" charset="0"/>
                              <a:cs typeface="Times New Roman" panose="02020603050405020304" pitchFamily="18" charset="0"/>
                            </a:rPr>
                            <m:t>absolute</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measured</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value</m:t>
                          </m:r>
                        </m:num>
                        <m:den>
                          <m:r>
                            <m:rPr>
                              <m:sty m:val="p"/>
                            </m:rPr>
                            <a:rPr lang="en-AU" sz="2000" b="0" i="0" smtClean="0">
                              <a:latin typeface="Cambria Math" panose="02040503050406030204" pitchFamily="18" charset="0"/>
                              <a:cs typeface="Times New Roman" panose="02020603050405020304" pitchFamily="18" charset="0"/>
                            </a:rPr>
                            <m:t>absolute</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true</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value</m:t>
                          </m:r>
                        </m:den>
                      </m:f>
                      <m:r>
                        <a:rPr lang="en-AU" sz="2000" b="0" i="1" smtClean="0">
                          <a:latin typeface="Cambria Math" panose="02040503050406030204" pitchFamily="18" charset="0"/>
                          <a:cs typeface="Times New Roman" panose="02020603050405020304" pitchFamily="18" charset="0"/>
                        </a:rPr>
                        <m:t>=</m:t>
                      </m:r>
                      <m:f>
                        <m:fPr>
                          <m:ctrlPr>
                            <a:rPr lang="en-AU" sz="2000" b="0" i="1" smtClean="0">
                              <a:latin typeface="Cambria Math" panose="02040503050406030204" pitchFamily="18" charset="0"/>
                              <a:cs typeface="Times New Roman" panose="02020603050405020304" pitchFamily="18" charset="0"/>
                            </a:rPr>
                          </m:ctrlPr>
                        </m:fPr>
                        <m:num>
                          <m:sSubSup>
                            <m:sSubSupPr>
                              <m:ctrlPr>
                                <a:rPr lang="en-AU" sz="2000" b="0" i="1" smtClean="0">
                                  <a:latin typeface="Cambria Math" panose="02040503050406030204" pitchFamily="18" charset="0"/>
                                  <a:cs typeface="Times New Roman" panose="02020603050405020304" pitchFamily="18" charset="0"/>
                                </a:rPr>
                              </m:ctrlPr>
                            </m:sSubSup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AU" sz="2000" b="0" i="1" smtClean="0">
                                  <a:latin typeface="Cambria Math" panose="02040503050406030204" pitchFamily="18" charset="0"/>
                                  <a:cs typeface="Times New Roman" panose="02020603050405020304" pitchFamily="18" charset="0"/>
                                </a:rPr>
                                <m:t>𝑛</m:t>
                              </m:r>
                            </m:sub>
                            <m:sup>
                              <m:r>
                                <a:rPr lang="en-AU" sz="2000" b="0" i="1" smtClean="0">
                                  <a:latin typeface="Cambria Math" panose="02040503050406030204" pitchFamily="18" charset="0"/>
                                  <a:cs typeface="Times New Roman" panose="02020603050405020304" pitchFamily="18" charset="0"/>
                                </a:rPr>
                                <m:t>2</m:t>
                              </m:r>
                            </m:sup>
                          </m:sSubSup>
                          <m:r>
                            <a:rPr lang="en-AU" sz="2000" b="0" i="1" smtClean="0">
                              <a:latin typeface="Cambria Math" panose="02040503050406030204" pitchFamily="18" charset="0"/>
                              <a:cs typeface="Times New Roman" panose="02020603050405020304" pitchFamily="18" charset="0"/>
                            </a:rPr>
                            <m:t>𝑍</m:t>
                          </m:r>
                        </m:num>
                        <m:den>
                          <m:sSup>
                            <m:sSupPr>
                              <m:ctrlPr>
                                <a:rPr lang="en-AU" sz="2000" b="0" i="1" smtClean="0">
                                  <a:latin typeface="Cambria Math" panose="02040503050406030204" pitchFamily="18" charset="0"/>
                                  <a:cs typeface="Times New Roman" panose="02020603050405020304" pitchFamily="18" charset="0"/>
                                </a:rPr>
                              </m:ctrlPr>
                            </m:sSup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𝜔</m:t>
                              </m:r>
                            </m:e>
                            <m:sup>
                              <m:r>
                                <a:rPr lang="en-AU" sz="2000" b="0" i="1" smtClean="0">
                                  <a:latin typeface="Cambria Math" panose="02040503050406030204" pitchFamily="18" charset="0"/>
                                  <a:cs typeface="Times New Roman" panose="02020603050405020304" pitchFamily="18" charset="0"/>
                                </a:rPr>
                                <m:t>2</m:t>
                              </m:r>
                            </m:sup>
                          </m:sSup>
                          <m:r>
                            <a:rPr lang="en-AU" sz="2000" b="0" i="1" smtClean="0">
                              <a:latin typeface="Cambria Math" panose="02040503050406030204" pitchFamily="18" charset="0"/>
                              <a:cs typeface="Times New Roman" panose="02020603050405020304" pitchFamily="18" charset="0"/>
                            </a:rPr>
                            <m:t>𝑌</m:t>
                          </m:r>
                        </m:den>
                      </m:f>
                      <m:r>
                        <a:rPr lang="en-AU" sz="2000" b="0" i="1" smtClean="0">
                          <a:latin typeface="Cambria Math" panose="02040503050406030204" pitchFamily="18" charset="0"/>
                          <a:cs typeface="Times New Roman" panose="02020603050405020304" pitchFamily="18" charset="0"/>
                        </a:rPr>
                        <m:t>=</m:t>
                      </m:r>
                      <m:f>
                        <m:fPr>
                          <m:ctrlPr>
                            <a:rPr lang="en-AU" sz="2000" b="0" i="1" smtClean="0">
                              <a:latin typeface="Cambria Math" panose="02040503050406030204" pitchFamily="18" charset="0"/>
                              <a:cs typeface="Times New Roman" panose="02020603050405020304" pitchFamily="18" charset="0"/>
                            </a:rPr>
                          </m:ctrlPr>
                        </m:fPr>
                        <m:num>
                          <m:r>
                            <a:rPr lang="en-AU" sz="2000" b="0" i="1" smtClean="0">
                              <a:latin typeface="Cambria Math" panose="02040503050406030204" pitchFamily="18" charset="0"/>
                              <a:cs typeface="Times New Roman" panose="02020603050405020304" pitchFamily="18" charset="0"/>
                            </a:rPr>
                            <m:t>1</m:t>
                          </m:r>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oMath>
                  </m:oMathPara>
                </a14:m>
                <a:endParaRPr lang="en-AU" sz="2000"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4B229E01-BC2D-4FF8-B578-DC02A35376DD}"/>
                  </a:ext>
                </a:extLst>
              </p:cNvPr>
              <p:cNvSpPr txBox="1">
                <a:spLocks noRot="1" noChangeAspect="1" noMove="1" noResize="1" noEditPoints="1" noAdjustHandles="1" noChangeArrowheads="1" noChangeShapeType="1" noTextEdit="1"/>
              </p:cNvSpPr>
              <p:nvPr/>
            </p:nvSpPr>
            <p:spPr>
              <a:xfrm>
                <a:off x="540026" y="2024431"/>
                <a:ext cx="8153400" cy="4363117"/>
              </a:xfrm>
              <a:prstGeom prst="rect">
                <a:avLst/>
              </a:prstGeom>
              <a:blipFill>
                <a:blip r:embed="rId2"/>
                <a:stretch>
                  <a:fillRect l="-673" t="-698"/>
                </a:stretch>
              </a:blipFill>
            </p:spPr>
            <p:txBody>
              <a:bodyPr/>
              <a:lstStyle/>
              <a:p>
                <a:r>
                  <a:rPr lang="en-AU">
                    <a:noFill/>
                  </a:rPr>
                  <a:t> </a:t>
                </a:r>
              </a:p>
            </p:txBody>
          </p:sp>
        </mc:Fallback>
      </mc:AlternateContent>
    </p:spTree>
    <p:extLst>
      <p:ext uri="{BB962C8B-B14F-4D97-AF65-F5344CB8AC3E}">
        <p14:creationId xmlns:p14="http://schemas.microsoft.com/office/powerpoint/2010/main" val="381060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3865-7A8F-4003-86DB-6BEC06356AE8}"/>
              </a:ext>
            </a:extLst>
          </p:cNvPr>
          <p:cNvSpPr>
            <a:spLocks noGrp="1"/>
          </p:cNvSpPr>
          <p:nvPr>
            <p:ph type="title"/>
          </p:nvPr>
        </p:nvSpPr>
        <p:spPr/>
        <p:txBody>
          <a:bodyPr/>
          <a:lstStyle/>
          <a:p>
            <a:pPr algn="ctr"/>
            <a:r>
              <a:rPr lang="en-AU" dirty="0"/>
              <a:t>Accelerometer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01D960-8C5B-4A0C-ABE5-348720A2050C}"/>
                  </a:ext>
                </a:extLst>
              </p:cNvPr>
              <p:cNvSpPr txBox="1"/>
              <p:nvPr/>
            </p:nvSpPr>
            <p:spPr>
              <a:xfrm>
                <a:off x="533400" y="2057400"/>
                <a:ext cx="8153400" cy="4165820"/>
              </a:xfrm>
              <a:prstGeom prst="rect">
                <a:avLst/>
              </a:prstGeom>
              <a:noFill/>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f>
                        <m:fPr>
                          <m:ctrlPr>
                            <a:rPr lang="en-AU" sz="2000" i="1" smtClean="0">
                              <a:latin typeface="Cambria Math" panose="02040503050406030204" pitchFamily="18" charset="0"/>
                              <a:cs typeface="Times New Roman" panose="02020603050405020304" pitchFamily="18" charset="0"/>
                            </a:rPr>
                          </m:ctrlPr>
                        </m:fPr>
                        <m:num>
                          <m:r>
                            <m:rPr>
                              <m:sty m:val="p"/>
                            </m:rPr>
                            <a:rPr lang="en-AU" sz="2000" b="0" i="0" smtClean="0">
                              <a:latin typeface="Cambria Math" panose="02040503050406030204" pitchFamily="18" charset="0"/>
                              <a:cs typeface="Times New Roman" panose="02020603050405020304" pitchFamily="18" charset="0"/>
                            </a:rPr>
                            <m:t>absolute</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measured</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value</m:t>
                          </m:r>
                        </m:num>
                        <m:den>
                          <m:r>
                            <m:rPr>
                              <m:sty m:val="p"/>
                            </m:rPr>
                            <a:rPr lang="en-AU" sz="2000" b="0" i="0" smtClean="0">
                              <a:latin typeface="Cambria Math" panose="02040503050406030204" pitchFamily="18" charset="0"/>
                              <a:cs typeface="Times New Roman" panose="02020603050405020304" pitchFamily="18" charset="0"/>
                            </a:rPr>
                            <m:t>absolute</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true</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value</m:t>
                          </m:r>
                        </m:den>
                      </m:f>
                      <m:r>
                        <a:rPr lang="en-AU" sz="2000" b="0" i="1" smtClean="0">
                          <a:latin typeface="Cambria Math" panose="02040503050406030204" pitchFamily="18" charset="0"/>
                          <a:cs typeface="Times New Roman" panose="02020603050405020304" pitchFamily="18" charset="0"/>
                        </a:rPr>
                        <m:t>=</m:t>
                      </m:r>
                      <m:f>
                        <m:fPr>
                          <m:ctrlPr>
                            <a:rPr lang="en-AU" sz="2000" b="0" i="1" smtClean="0">
                              <a:latin typeface="Cambria Math" panose="02040503050406030204" pitchFamily="18" charset="0"/>
                              <a:cs typeface="Times New Roman" panose="02020603050405020304" pitchFamily="18" charset="0"/>
                            </a:rPr>
                          </m:ctrlPr>
                        </m:fPr>
                        <m:num>
                          <m:sSubSup>
                            <m:sSubSupPr>
                              <m:ctrlPr>
                                <a:rPr lang="en-AU" sz="2000" b="0" i="1" smtClean="0">
                                  <a:latin typeface="Cambria Math" panose="02040503050406030204" pitchFamily="18" charset="0"/>
                                  <a:cs typeface="Times New Roman" panose="02020603050405020304" pitchFamily="18" charset="0"/>
                                </a:rPr>
                              </m:ctrlPr>
                            </m:sSubSup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AU" sz="2000" b="0" i="1" smtClean="0">
                                  <a:latin typeface="Cambria Math" panose="02040503050406030204" pitchFamily="18" charset="0"/>
                                  <a:cs typeface="Times New Roman" panose="02020603050405020304" pitchFamily="18" charset="0"/>
                                </a:rPr>
                                <m:t>𝑛</m:t>
                              </m:r>
                            </m:sub>
                            <m:sup>
                              <m:r>
                                <a:rPr lang="en-AU" sz="2000" b="0" i="1" smtClean="0">
                                  <a:latin typeface="Cambria Math" panose="02040503050406030204" pitchFamily="18" charset="0"/>
                                  <a:cs typeface="Times New Roman" panose="02020603050405020304" pitchFamily="18" charset="0"/>
                                </a:rPr>
                                <m:t>2</m:t>
                              </m:r>
                            </m:sup>
                          </m:sSubSup>
                          <m:r>
                            <a:rPr lang="en-AU" sz="2000" b="0" i="1" smtClean="0">
                              <a:latin typeface="Cambria Math" panose="02040503050406030204" pitchFamily="18" charset="0"/>
                              <a:cs typeface="Times New Roman" panose="02020603050405020304" pitchFamily="18" charset="0"/>
                            </a:rPr>
                            <m:t>𝑍</m:t>
                          </m:r>
                        </m:num>
                        <m:den>
                          <m:sSup>
                            <m:sSupPr>
                              <m:ctrlPr>
                                <a:rPr lang="en-AU" sz="2000" b="0" i="1" smtClean="0">
                                  <a:latin typeface="Cambria Math" panose="02040503050406030204" pitchFamily="18" charset="0"/>
                                  <a:cs typeface="Times New Roman" panose="02020603050405020304" pitchFamily="18" charset="0"/>
                                </a:rPr>
                              </m:ctrlPr>
                            </m:sSup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𝜔</m:t>
                              </m:r>
                            </m:e>
                            <m:sup>
                              <m:r>
                                <a:rPr lang="en-AU" sz="2000" b="0" i="1" smtClean="0">
                                  <a:latin typeface="Cambria Math" panose="02040503050406030204" pitchFamily="18" charset="0"/>
                                  <a:cs typeface="Times New Roman" panose="02020603050405020304" pitchFamily="18" charset="0"/>
                                </a:rPr>
                                <m:t>2</m:t>
                              </m:r>
                            </m:sup>
                          </m:sSup>
                          <m:r>
                            <a:rPr lang="en-AU" sz="2000" b="0" i="1" smtClean="0">
                              <a:latin typeface="Cambria Math" panose="02040503050406030204" pitchFamily="18" charset="0"/>
                              <a:cs typeface="Times New Roman" panose="02020603050405020304" pitchFamily="18" charset="0"/>
                            </a:rPr>
                            <m:t>𝑌</m:t>
                          </m:r>
                        </m:den>
                      </m:f>
                      <m:r>
                        <a:rPr lang="en-AU" sz="2000" b="0" i="1" smtClean="0">
                          <a:latin typeface="Cambria Math" panose="02040503050406030204" pitchFamily="18" charset="0"/>
                          <a:cs typeface="Times New Roman" panose="02020603050405020304" pitchFamily="18" charset="0"/>
                        </a:rPr>
                        <m:t>=</m:t>
                      </m:r>
                      <m:f>
                        <m:fPr>
                          <m:ctrlPr>
                            <a:rPr lang="en-AU" sz="2000" b="0" i="1" smtClean="0">
                              <a:latin typeface="Cambria Math" panose="02040503050406030204" pitchFamily="18" charset="0"/>
                              <a:cs typeface="Times New Roman" panose="02020603050405020304" pitchFamily="18" charset="0"/>
                            </a:rPr>
                          </m:ctrlPr>
                        </m:fPr>
                        <m:num>
                          <m:r>
                            <a:rPr lang="en-AU" sz="2000" b="0" i="1" smtClean="0">
                              <a:latin typeface="Cambria Math" panose="02040503050406030204" pitchFamily="18" charset="0"/>
                              <a:cs typeface="Times New Roman" panose="02020603050405020304" pitchFamily="18" charset="0"/>
                            </a:rPr>
                            <m:t>1</m:t>
                          </m:r>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oMath>
                  </m:oMathPara>
                </a14:m>
                <a:endParaRPr lang="en-AU" sz="2000" dirty="0">
                  <a:latin typeface="Times New Roman" panose="02020603050405020304" pitchFamily="18" charset="0"/>
                  <a:cs typeface="Times New Roman" panose="02020603050405020304" pitchFamily="18" charset="0"/>
                </a:endParaRPr>
              </a:p>
              <a:p>
                <a:pPr marL="342900" indent="-342900">
                  <a:lnSpc>
                    <a:spcPct val="120000"/>
                  </a:lnSpc>
                  <a:buFont typeface="Wingdings" panose="05000000000000000000" pitchFamily="2" charset="2"/>
                  <a:buChar char="v"/>
                </a:pPr>
                <a:r>
                  <a:rPr lang="en-AU" sz="2000" dirty="0">
                    <a:latin typeface="Times New Roman" panose="02020603050405020304" pitchFamily="18" charset="0"/>
                    <a:cs typeface="Times New Roman" panose="02020603050405020304" pitchFamily="18" charset="0"/>
                  </a:rPr>
                  <a:t>When measured value </a:t>
                </a:r>
                <a:r>
                  <a:rPr lang="en-AU" sz="2000" dirty="0">
                    <a:latin typeface="Times New Roman" panose="02020603050405020304" pitchFamily="18" charset="0"/>
                    <a:cs typeface="Times New Roman" panose="02020603050405020304" pitchFamily="18" charset="0"/>
                    <a:sym typeface="Symbol" panose="05050102010706020507" pitchFamily="18" charset="2"/>
                  </a:rPr>
                  <a:t> true value:</a:t>
                </a:r>
              </a:p>
              <a:p>
                <a:pPr>
                  <a:lnSpc>
                    <a:spcPct val="120000"/>
                  </a:lnSpc>
                </a:pPr>
                <a14:m>
                  <m:oMathPara xmlns:m="http://schemas.openxmlformats.org/officeDocument/2006/math">
                    <m:oMathParaPr>
                      <m:jc m:val="centerGroup"/>
                    </m:oMathParaPr>
                    <m:oMath xmlns:m="http://schemas.openxmlformats.org/officeDocument/2006/math">
                      <m:f>
                        <m:fPr>
                          <m:ctrlPr>
                            <a:rPr lang="en-AU" sz="2000" b="0" i="1" smtClean="0">
                              <a:latin typeface="Cambria Math" panose="02040503050406030204" pitchFamily="18" charset="0"/>
                              <a:cs typeface="Times New Roman" panose="02020603050405020304" pitchFamily="18" charset="0"/>
                            </a:rPr>
                          </m:ctrlPr>
                        </m:fPr>
                        <m:num>
                          <m:r>
                            <a:rPr lang="en-AU" sz="2000" b="0" i="1" smtClean="0">
                              <a:latin typeface="Cambria Math" panose="02040503050406030204" pitchFamily="18" charset="0"/>
                              <a:cs typeface="Times New Roman" panose="02020603050405020304" pitchFamily="18" charset="0"/>
                            </a:rPr>
                            <m:t>1</m:t>
                          </m:r>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r>
                        <a:rPr lang="en-AU" sz="2000" i="1" smtClean="0">
                          <a:solidFill>
                            <a:srgbClr val="000000"/>
                          </a:solidFill>
                          <a:latin typeface="Cambria Math" panose="02040503050406030204" pitchFamily="18" charset="0"/>
                          <a:ea typeface="Cambria Math" panose="02040503050406030204" pitchFamily="18" charset="0"/>
                        </a:rPr>
                        <m:t>≈</m:t>
                      </m:r>
                      <m:r>
                        <a:rPr lang="en-AU" sz="2000" b="0" i="1" smtClean="0">
                          <a:solidFill>
                            <a:srgbClr val="000000"/>
                          </a:solidFill>
                          <a:latin typeface="Cambria Math" panose="02040503050406030204" pitchFamily="18" charset="0"/>
                          <a:ea typeface="Cambria Math" panose="02040503050406030204" pitchFamily="18" charset="0"/>
                        </a:rPr>
                        <m:t>1</m:t>
                      </m:r>
                    </m:oMath>
                  </m:oMathPara>
                </a14:m>
                <a:endParaRPr lang="en-AU" sz="2000" b="0" dirty="0">
                  <a:solidFill>
                    <a:srgbClr val="000000"/>
                  </a:solidFill>
                  <a:latin typeface="Times New Roman" panose="02020603050405020304" pitchFamily="18" charset="0"/>
                  <a:ea typeface="Cambria Math" panose="02040503050406030204" pitchFamily="18" charset="0"/>
                </a:endParaRPr>
              </a:p>
              <a:p>
                <a:pPr marL="342900" indent="-342900">
                  <a:lnSpc>
                    <a:spcPct val="120000"/>
                  </a:lnSpc>
                  <a:buFont typeface="Wingdings" panose="05000000000000000000" pitchFamily="2" charset="2"/>
                  <a:buChar char="v"/>
                </a:pPr>
                <a:r>
                  <a:rPr lang="en-AU" sz="2000" dirty="0">
                    <a:latin typeface="Times New Roman" panose="02020603050405020304" pitchFamily="18" charset="0"/>
                    <a:cs typeface="Times New Roman" panose="02020603050405020304" pitchFamily="18" charset="0"/>
                  </a:rPr>
                  <a:t>Error between measured and true values is defined as</a:t>
                </a:r>
              </a:p>
              <a:p>
                <a:pPr>
                  <a:lnSpc>
                    <a:spcPct val="120000"/>
                  </a:lnSpc>
                </a:pPr>
                <a14:m>
                  <m:oMathPara xmlns:m="http://schemas.openxmlformats.org/officeDocument/2006/math">
                    <m:oMathParaPr>
                      <m:jc m:val="centerGroup"/>
                    </m:oMathParaPr>
                    <m:oMath xmlns:m="http://schemas.openxmlformats.org/officeDocument/2006/math">
                      <m:r>
                        <a:rPr lang="en-AU" sz="2000" i="1" smtClean="0">
                          <a:solidFill>
                            <a:srgbClr val="000000"/>
                          </a:solidFill>
                          <a:latin typeface="Cambria Math" panose="02040503050406030204" pitchFamily="18" charset="0"/>
                        </a:rPr>
                        <m:t>𝑒</m:t>
                      </m:r>
                      <m:r>
                        <a:rPr lang="en-AU" sz="2000" i="1" smtClean="0">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sSubSup>
                            <m:sSubSupPr>
                              <m:ctrlPr>
                                <a:rPr lang="en-AU" sz="2000" i="1">
                                  <a:solidFill>
                                    <a:srgbClr val="000000"/>
                                  </a:solidFill>
                                  <a:latin typeface="Cambria Math" panose="02040503050406030204" pitchFamily="18" charset="0"/>
                                </a:rPr>
                              </m:ctrlPr>
                            </m:sSubSupPr>
                            <m:e>
                              <m:r>
                                <a:rPr lang="en-AU" sz="2000" i="1">
                                  <a:solidFill>
                                    <a:srgbClr val="000000"/>
                                  </a:solidFill>
                                  <a:latin typeface="Cambria Math" panose="02040503050406030204" pitchFamily="18" charset="0"/>
                                </a:rPr>
                                <m:t>𝜔</m:t>
                              </m:r>
                            </m:e>
                            <m:sub>
                              <m:r>
                                <a:rPr lang="en-AU" sz="2000" i="1">
                                  <a:solidFill>
                                    <a:srgbClr val="000000"/>
                                  </a:solidFill>
                                  <a:latin typeface="Cambria Math" panose="02040503050406030204" pitchFamily="18" charset="0"/>
                                </a:rPr>
                                <m:t>𝑛</m:t>
                              </m:r>
                            </m:sub>
                            <m:sup>
                              <m:r>
                                <a:rPr lang="en-AU" sz="2000" i="1">
                                  <a:solidFill>
                                    <a:srgbClr val="000000"/>
                                  </a:solidFill>
                                  <a:latin typeface="Cambria Math" panose="02040503050406030204" pitchFamily="18" charset="0"/>
                                </a:rPr>
                                <m:t>2</m:t>
                              </m:r>
                            </m:sup>
                          </m:sSubSup>
                          <m:r>
                            <a:rPr lang="en-AU" sz="2000" i="1">
                              <a:solidFill>
                                <a:srgbClr val="000000"/>
                              </a:solidFill>
                              <a:latin typeface="Cambria Math" panose="02040503050406030204" pitchFamily="18" charset="0"/>
                            </a:rPr>
                            <m:t>𝑍</m:t>
                          </m:r>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𝑌</m:t>
                          </m:r>
                        </m:num>
                        <m:den>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𝑌</m:t>
                          </m:r>
                        </m:den>
                      </m:f>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sSubSup>
                            <m:sSubSupPr>
                              <m:ctrlPr>
                                <a:rPr lang="en-AU" sz="2000" i="1">
                                  <a:solidFill>
                                    <a:srgbClr val="000000"/>
                                  </a:solidFill>
                                  <a:latin typeface="Cambria Math" panose="02040503050406030204" pitchFamily="18" charset="0"/>
                                </a:rPr>
                              </m:ctrlPr>
                            </m:sSubSupPr>
                            <m:e>
                              <m:r>
                                <a:rPr lang="en-AU" sz="2000" i="1">
                                  <a:solidFill>
                                    <a:srgbClr val="000000"/>
                                  </a:solidFill>
                                  <a:latin typeface="Cambria Math" panose="02040503050406030204" pitchFamily="18" charset="0"/>
                                </a:rPr>
                                <m:t>𝜔</m:t>
                              </m:r>
                            </m:e>
                            <m:sub>
                              <m:r>
                                <a:rPr lang="en-AU" sz="2000" i="1">
                                  <a:solidFill>
                                    <a:srgbClr val="000000"/>
                                  </a:solidFill>
                                  <a:latin typeface="Cambria Math" panose="02040503050406030204" pitchFamily="18" charset="0"/>
                                </a:rPr>
                                <m:t>𝑛</m:t>
                              </m:r>
                            </m:sub>
                            <m:sup>
                              <m:r>
                                <a:rPr lang="en-AU" sz="2000" i="1">
                                  <a:solidFill>
                                    <a:srgbClr val="000000"/>
                                  </a:solidFill>
                                  <a:latin typeface="Cambria Math" panose="02040503050406030204" pitchFamily="18" charset="0"/>
                                </a:rPr>
                                <m:t>2</m:t>
                              </m:r>
                            </m:sup>
                          </m:sSubSup>
                          <m:r>
                            <a:rPr lang="en-AU" sz="2000" i="1">
                              <a:solidFill>
                                <a:srgbClr val="000000"/>
                              </a:solidFill>
                              <a:latin typeface="Cambria Math" panose="02040503050406030204" pitchFamily="18" charset="0"/>
                            </a:rPr>
                            <m:t>𝑍</m:t>
                          </m:r>
                        </m:num>
                        <m:den>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𝑌</m:t>
                          </m:r>
                        </m:den>
                      </m:f>
                      <m:r>
                        <a:rPr lang="en-AU" sz="2000" i="1">
                          <a:solidFill>
                            <a:srgbClr val="000000"/>
                          </a:solidFill>
                          <a:latin typeface="Cambria Math" panose="02040503050406030204" pitchFamily="18" charset="0"/>
                        </a:rPr>
                        <m:t>−1</m:t>
                      </m:r>
                    </m:oMath>
                    <m:oMath xmlns:m="http://schemas.openxmlformats.org/officeDocument/2006/math">
                      <m:r>
                        <a:rPr lang="en-AU" sz="2000" i="1">
                          <a:solidFill>
                            <a:srgbClr val="000000"/>
                          </a:solidFill>
                          <a:latin typeface="Cambria Math" panose="02040503050406030204" pitchFamily="18" charset="0"/>
                        </a:rPr>
                        <m:t>𝑒</m:t>
                      </m:r>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m:t>
                          </m:r>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r>
                        <a:rPr lang="en-AU" sz="2000" i="1">
                          <a:solidFill>
                            <a:srgbClr val="000000"/>
                          </a:solidFill>
                          <a:latin typeface="Cambria Math" panose="02040503050406030204" pitchFamily="18" charset="0"/>
                        </a:rPr>
                        <m:t>−1</m:t>
                      </m:r>
                    </m:oMath>
                  </m:oMathPara>
                </a14:m>
                <a:endParaRPr lang="en-AU" sz="2000" dirty="0"/>
              </a:p>
            </p:txBody>
          </p:sp>
        </mc:Choice>
        <mc:Fallback xmlns="">
          <p:sp>
            <p:nvSpPr>
              <p:cNvPr id="4" name="TextBox 3">
                <a:extLst>
                  <a:ext uri="{FF2B5EF4-FFF2-40B4-BE49-F238E27FC236}">
                    <a16:creationId xmlns:a16="http://schemas.microsoft.com/office/drawing/2014/main" id="{7D01D960-8C5B-4A0C-ABE5-348720A2050C}"/>
                  </a:ext>
                </a:extLst>
              </p:cNvPr>
              <p:cNvSpPr txBox="1">
                <a:spLocks noRot="1" noChangeAspect="1" noMove="1" noResize="1" noEditPoints="1" noAdjustHandles="1" noChangeArrowheads="1" noChangeShapeType="1" noTextEdit="1"/>
              </p:cNvSpPr>
              <p:nvPr/>
            </p:nvSpPr>
            <p:spPr>
              <a:xfrm>
                <a:off x="533400" y="2057400"/>
                <a:ext cx="8153400" cy="4165820"/>
              </a:xfrm>
              <a:prstGeom prst="rect">
                <a:avLst/>
              </a:prstGeom>
              <a:blipFill>
                <a:blip r:embed="rId2"/>
                <a:stretch>
                  <a:fillRect l="-673"/>
                </a:stretch>
              </a:blipFill>
            </p:spPr>
            <p:txBody>
              <a:bodyPr/>
              <a:lstStyle/>
              <a:p>
                <a:r>
                  <a:rPr lang="en-AU">
                    <a:noFill/>
                  </a:rPr>
                  <a:t> </a:t>
                </a:r>
              </a:p>
            </p:txBody>
          </p:sp>
        </mc:Fallback>
      </mc:AlternateContent>
    </p:spTree>
    <p:extLst>
      <p:ext uri="{BB962C8B-B14F-4D97-AF65-F5344CB8AC3E}">
        <p14:creationId xmlns:p14="http://schemas.microsoft.com/office/powerpoint/2010/main" val="935897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4466-EE10-45A3-9724-FC99652F4704}"/>
              </a:ext>
            </a:extLst>
          </p:cNvPr>
          <p:cNvSpPr>
            <a:spLocks noGrp="1"/>
          </p:cNvSpPr>
          <p:nvPr>
            <p:ph type="title"/>
          </p:nvPr>
        </p:nvSpPr>
        <p:spPr/>
        <p:txBody>
          <a:bodyPr/>
          <a:lstStyle/>
          <a:p>
            <a:pPr algn="ctr"/>
            <a:r>
              <a:rPr lang="en-AU" dirty="0"/>
              <a:t>Vibrometer</a:t>
            </a:r>
          </a:p>
        </p:txBody>
      </p:sp>
      <p:pic>
        <p:nvPicPr>
          <p:cNvPr id="4" name="Picture 2">
            <a:extLst>
              <a:ext uri="{FF2B5EF4-FFF2-40B4-BE49-F238E27FC236}">
                <a16:creationId xmlns:a16="http://schemas.microsoft.com/office/drawing/2014/main" id="{60D113DE-7EDE-42E7-A8A2-6424494D6A11}"/>
              </a:ext>
            </a:extLst>
          </p:cNvPr>
          <p:cNvPicPr>
            <a:picLocks noChangeAspect="1" noChangeArrowheads="1"/>
          </p:cNvPicPr>
          <p:nvPr/>
        </p:nvPicPr>
        <p:blipFill>
          <a:blip r:embed="rId2" cstate="print"/>
          <a:srcRect/>
          <a:stretch>
            <a:fillRect/>
          </a:stretch>
        </p:blipFill>
        <p:spPr bwMode="auto">
          <a:xfrm>
            <a:off x="2438400" y="2955666"/>
            <a:ext cx="4419600" cy="357957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9ECC0F-463F-42AE-A9CE-153013DB2408}"/>
                  </a:ext>
                </a:extLst>
              </p:cNvPr>
              <p:cNvSpPr txBox="1"/>
              <p:nvPr/>
            </p:nvSpPr>
            <p:spPr>
              <a:xfrm>
                <a:off x="914400" y="2038290"/>
                <a:ext cx="6521978" cy="707886"/>
              </a:xfrm>
              <a:prstGeom prst="rect">
                <a:avLst/>
              </a:prstGeom>
              <a:noFill/>
            </p:spPr>
            <p:txBody>
              <a:bodyPr wrap="none" rtlCol="0">
                <a:spAutoFit/>
              </a:bodyPr>
              <a:lstStyle/>
              <a:p>
                <a:pPr marL="342900" indent="-342900">
                  <a:buFont typeface="Wingdings" panose="05000000000000000000" pitchFamily="2" charset="2"/>
                  <a:buChar char="v"/>
                </a:pPr>
                <a:r>
                  <a:rPr lang="en-AU" sz="2000" dirty="0">
                    <a:latin typeface="Times New Roman" panose="02020603050405020304" pitchFamily="18" charset="0"/>
                    <a:cs typeface="Times New Roman" panose="02020603050405020304" pitchFamily="18" charset="0"/>
                  </a:rPr>
                  <a:t>Vibrometer measures the displacement of a vibrating body</a:t>
                </a:r>
              </a:p>
              <a:p>
                <a:pPr marL="342900" indent="-342900">
                  <a:buFont typeface="Wingdings" panose="05000000000000000000" pitchFamily="2" charset="2"/>
                  <a:buChar char="v"/>
                </a:pPr>
                <a14:m>
                  <m:oMath xmlns:m="http://schemas.openxmlformats.org/officeDocument/2006/math">
                    <m:f>
                      <m:fPr>
                        <m:type m:val="lin"/>
                        <m:ctrlPr>
                          <a:rPr lang="en-AU" sz="2000" i="1" smtClean="0">
                            <a:latin typeface="Cambria Math" panose="02040503050406030204" pitchFamily="18" charset="0"/>
                            <a:cs typeface="Times New Roman" panose="02020603050405020304" pitchFamily="18" charset="0"/>
                          </a:rPr>
                        </m:ctrlPr>
                      </m:fPr>
                      <m:num>
                        <m:r>
                          <a:rPr lang="en-AU" sz="2000" b="0" i="1" smtClean="0">
                            <a:latin typeface="Cambria Math" panose="02040503050406030204" pitchFamily="18" charset="0"/>
                            <a:cs typeface="Times New Roman" panose="02020603050405020304" pitchFamily="18" charset="0"/>
                          </a:rPr>
                          <m:t>𝑍</m:t>
                        </m:r>
                      </m:num>
                      <m:den>
                        <m:r>
                          <a:rPr lang="en-AU" sz="2000" b="0" i="1" smtClean="0">
                            <a:latin typeface="Cambria Math" panose="02040503050406030204" pitchFamily="18" charset="0"/>
                            <a:cs typeface="Times New Roman" panose="02020603050405020304" pitchFamily="18" charset="0"/>
                          </a:rPr>
                          <m:t>𝑌</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≈1</m:t>
                        </m:r>
                      </m:den>
                    </m:f>
                  </m:oMath>
                </a14:m>
                <a:r>
                  <a:rPr lang="en-AU" sz="2000" dirty="0">
                    <a:latin typeface="Times New Roman" panose="02020603050405020304" pitchFamily="18" charset="0"/>
                    <a:cs typeface="Times New Roman" panose="02020603050405020304" pitchFamily="18" charset="0"/>
                  </a:rPr>
                  <a:t> for </a:t>
                </a:r>
                <a14:m>
                  <m:oMath xmlns:m="http://schemas.openxmlformats.org/officeDocument/2006/math">
                    <m:r>
                      <a:rPr lang="en-AU" sz="2000" b="0" i="1" smtClean="0">
                        <a:latin typeface="Cambria Math" panose="02040503050406030204" pitchFamily="18" charset="0"/>
                        <a:cs typeface="Times New Roman" panose="02020603050405020304" pitchFamily="18" charset="0"/>
                      </a:rPr>
                      <m:t>𝑟</m:t>
                    </m:r>
                    <m:r>
                      <a:rPr lang="en-AU" sz="2000" b="0" i="1" smtClean="0">
                        <a:latin typeface="Cambria Math" panose="02040503050406030204" pitchFamily="18" charset="0"/>
                        <a:cs typeface="Times New Roman" panose="02020603050405020304" pitchFamily="18" charset="0"/>
                      </a:rPr>
                      <m:t>=</m:t>
                    </m:r>
                    <m:f>
                      <m:fPr>
                        <m:type m:val="lin"/>
                        <m:ctrlPr>
                          <a:rPr lang="en-AU" sz="2000" b="0" i="1" smtClean="0">
                            <a:latin typeface="Cambria Math" panose="02040503050406030204" pitchFamily="18" charset="0"/>
                            <a:cs typeface="Times New Roman" panose="02020603050405020304" pitchFamily="18" charset="0"/>
                          </a:rPr>
                        </m:ctrlPr>
                      </m:fPr>
                      <m:num>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𝜔</m:t>
                        </m:r>
                      </m:num>
                      <m:den>
                        <m:sSub>
                          <m:sSubPr>
                            <m:ctrlPr>
                              <a:rPr lang="en-AU" sz="2000" b="0" i="1" smtClean="0">
                                <a:latin typeface="Cambria Math" panose="02040503050406030204" pitchFamily="18" charset="0"/>
                                <a:cs typeface="Times New Roman" panose="02020603050405020304" pitchFamily="18" charset="0"/>
                              </a:rPr>
                            </m:ctrlPr>
                          </m:sSub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AU" sz="2000" b="0" i="1" smtClean="0">
                                <a:latin typeface="Cambria Math" panose="02040503050406030204" pitchFamily="18" charset="0"/>
                                <a:cs typeface="Times New Roman" panose="02020603050405020304" pitchFamily="18" charset="0"/>
                              </a:rPr>
                              <m:t>𝑛</m:t>
                            </m:r>
                          </m:sub>
                        </m:sSub>
                        <m:r>
                          <a:rPr lang="en-AU" sz="2000" b="0" i="1" smtClean="0">
                            <a:latin typeface="Cambria Math" panose="02040503050406030204" pitchFamily="18" charset="0"/>
                            <a:ea typeface="Cambria Math" panose="02040503050406030204" pitchFamily="18" charset="0"/>
                            <a:cs typeface="Times New Roman" panose="02020603050405020304" pitchFamily="18" charset="0"/>
                          </a:rPr>
                          <m:t>&gt;3</m:t>
                        </m:r>
                      </m:den>
                    </m:f>
                  </m:oMath>
                </a14:m>
                <a:r>
                  <a:rPr lang="en-AU" sz="2000" dirty="0">
                    <a:latin typeface="Times New Roman" panose="02020603050405020304" pitchFamily="18" charset="0"/>
                    <a:cs typeface="Times New Roman" panose="02020603050405020304" pitchFamily="18" charset="0"/>
                  </a:rPr>
                  <a:t> so that </a:t>
                </a:r>
                <a14:m>
                  <m:oMath xmlns:m="http://schemas.openxmlformats.org/officeDocument/2006/math">
                    <m:r>
                      <a:rPr lang="en-AU" sz="2000" b="0" i="1" smtClean="0">
                        <a:latin typeface="Cambria Math" panose="02040503050406030204" pitchFamily="18" charset="0"/>
                        <a:cs typeface="Times New Roman" panose="02020603050405020304" pitchFamily="18" charset="0"/>
                      </a:rPr>
                      <m:t>𝑍</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𝑌</m:t>
                    </m:r>
                  </m:oMath>
                </a14:m>
                <a:endParaRPr lang="en-AU" sz="20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629ECC0F-463F-42AE-A9CE-153013DB2408}"/>
                  </a:ext>
                </a:extLst>
              </p:cNvPr>
              <p:cNvSpPr txBox="1">
                <a:spLocks noRot="1" noChangeAspect="1" noMove="1" noResize="1" noEditPoints="1" noAdjustHandles="1" noChangeArrowheads="1" noChangeShapeType="1" noTextEdit="1"/>
              </p:cNvSpPr>
              <p:nvPr/>
            </p:nvSpPr>
            <p:spPr>
              <a:xfrm>
                <a:off x="914400" y="2038290"/>
                <a:ext cx="6521978" cy="707886"/>
              </a:xfrm>
              <a:prstGeom prst="rect">
                <a:avLst/>
              </a:prstGeom>
              <a:blipFill>
                <a:blip r:embed="rId3"/>
                <a:stretch>
                  <a:fillRect l="-841" t="-22414" b="-101724"/>
                </a:stretch>
              </a:blipFill>
            </p:spPr>
            <p:txBody>
              <a:bodyPr/>
              <a:lstStyle/>
              <a:p>
                <a:r>
                  <a:rPr lang="en-AU">
                    <a:noFill/>
                  </a:rPr>
                  <a:t> </a:t>
                </a:r>
              </a:p>
            </p:txBody>
          </p:sp>
        </mc:Fallback>
      </mc:AlternateContent>
    </p:spTree>
    <p:extLst>
      <p:ext uri="{BB962C8B-B14F-4D97-AF65-F5344CB8AC3E}">
        <p14:creationId xmlns:p14="http://schemas.microsoft.com/office/powerpoint/2010/main" val="1499625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BA3E-8F76-4D12-BF85-E8C710F24B50}"/>
              </a:ext>
            </a:extLst>
          </p:cNvPr>
          <p:cNvSpPr>
            <a:spLocks noGrp="1"/>
          </p:cNvSpPr>
          <p:nvPr>
            <p:ph type="title"/>
          </p:nvPr>
        </p:nvSpPr>
        <p:spPr/>
        <p:txBody>
          <a:bodyPr/>
          <a:lstStyle/>
          <a:p>
            <a:pPr algn="ctr"/>
            <a:r>
              <a:rPr lang="en-AU" dirty="0"/>
              <a:t>Example 3</a:t>
            </a:r>
          </a:p>
        </p:txBody>
      </p:sp>
      <p:sp>
        <p:nvSpPr>
          <p:cNvPr id="22" name="TextBox 21">
            <a:extLst>
              <a:ext uri="{FF2B5EF4-FFF2-40B4-BE49-F238E27FC236}">
                <a16:creationId xmlns:a16="http://schemas.microsoft.com/office/drawing/2014/main" id="{A13A02AB-BBFE-4B00-969C-B5AD56B743BF}"/>
              </a:ext>
            </a:extLst>
          </p:cNvPr>
          <p:cNvSpPr txBox="1"/>
          <p:nvPr/>
        </p:nvSpPr>
        <p:spPr>
          <a:xfrm>
            <a:off x="609600" y="1797784"/>
            <a:ext cx="8077200" cy="163121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An accelerometer has a suspended mass of 0.01 kg with a damped natural frequency of vibration of 150 Hz. When mounted on an engine undergoing an acceleration of 1g at an operating speed of 6000 rpm, the acceleration is recorded as 9.5 m/s</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by the instrument. Find the damping constant and</a:t>
            </a:r>
          </a:p>
          <a:p>
            <a:r>
              <a:rPr lang="en-US" sz="2000" dirty="0">
                <a:latin typeface="Times New Roman" panose="02020603050405020304" pitchFamily="18" charset="0"/>
                <a:cs typeface="Times New Roman" panose="02020603050405020304" pitchFamily="18" charset="0"/>
              </a:rPr>
              <a:t>the spring stiffness of the accelerometer</a:t>
            </a:r>
            <a:endParaRPr lang="en-AU"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Text Box 5">
                <a:extLst>
                  <a:ext uri="{FF2B5EF4-FFF2-40B4-BE49-F238E27FC236}">
                    <a16:creationId xmlns:a16="http://schemas.microsoft.com/office/drawing/2014/main" id="{BF842451-D076-45A6-9828-26E04A61C4DB}"/>
                  </a:ext>
                </a:extLst>
              </p:cNvPr>
              <p:cNvSpPr txBox="1">
                <a:spLocks noChangeArrowheads="1"/>
              </p:cNvSpPr>
              <p:nvPr/>
            </p:nvSpPr>
            <p:spPr bwMode="auto">
              <a:xfrm>
                <a:off x="536713" y="3581400"/>
                <a:ext cx="8229600" cy="3051285"/>
              </a:xfrm>
              <a:prstGeom prst="rect">
                <a:avLst/>
              </a:prstGeom>
              <a:noFill/>
              <a:ln w="9525">
                <a:noFill/>
                <a:miter lim="800000"/>
                <a:headEnd/>
                <a:tailEnd/>
              </a:ln>
              <a:effectLst/>
            </p:spPr>
            <p:txBody>
              <a:bodyPr wrap="square">
                <a:spAutoFit/>
              </a:bodyPr>
              <a:lstStyle/>
              <a:p>
                <a:pPr marL="342900" indent="-342900">
                  <a:spcBef>
                    <a:spcPts val="0"/>
                  </a:spcBef>
                  <a:buFont typeface="Wingdings" panose="05000000000000000000" pitchFamily="2" charset="2"/>
                  <a:buChar char="v"/>
                </a:pPr>
                <a:r>
                  <a:rPr lang="en-AU" sz="2000" b="0" dirty="0">
                    <a:latin typeface="Times New Roman" pitchFamily="18" charset="0"/>
                    <a:cs typeface="Times New Roman" pitchFamily="18" charset="0"/>
                  </a:rPr>
                  <a:t>Actual acceleration of 1 g is 9.81 m/s</a:t>
                </a:r>
                <a:r>
                  <a:rPr lang="en-AU" sz="2000" b="0" baseline="30000" dirty="0">
                    <a:latin typeface="Times New Roman" pitchFamily="18" charset="0"/>
                    <a:cs typeface="Times New Roman" pitchFamily="18" charset="0"/>
                  </a:rPr>
                  <a:t>2</a:t>
                </a:r>
                <a:r>
                  <a:rPr lang="en-AU" sz="2000" b="0" dirty="0">
                    <a:latin typeface="Times New Roman" pitchFamily="18" charset="0"/>
                    <a:cs typeface="Times New Roman" pitchFamily="18" charset="0"/>
                  </a:rPr>
                  <a:t>;</a:t>
                </a:r>
                <a:endParaRPr lang="en-US" sz="2000" b="0" dirty="0">
                  <a:latin typeface="Times New Roman" pitchFamily="18" charset="0"/>
                  <a:cs typeface="Times New Roman" pitchFamily="18" charset="0"/>
                </a:endParaRPr>
              </a:p>
              <a:p>
                <a:pPr marL="342900" indent="-342900">
                  <a:spcBef>
                    <a:spcPts val="0"/>
                  </a:spcBef>
                  <a:buFont typeface="Wingdings" panose="05000000000000000000" pitchFamily="2" charset="2"/>
                  <a:buChar char="v"/>
                </a:pPr>
                <a:r>
                  <a:rPr lang="en-US" sz="2000" dirty="0">
                    <a:latin typeface="Times New Roman" pitchFamily="18" charset="0"/>
                    <a:cs typeface="Times New Roman" pitchFamily="18" charset="0"/>
                  </a:rPr>
                  <a:t>Measured acceleration is 9.5 m/s</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p>
              <a:p>
                <a:pPr>
                  <a:lnSpc>
                    <a:spcPct val="120000"/>
                  </a:lnSpc>
                  <a:spcBef>
                    <a:spcPts val="0"/>
                  </a:spcBef>
                </a:pPr>
                <a14:m>
                  <m:oMathPara xmlns:m="http://schemas.openxmlformats.org/officeDocument/2006/math">
                    <m:oMathParaPr>
                      <m:jc m:val="centerGroup"/>
                    </m:oMathParaPr>
                    <m:oMath xmlns:m="http://schemas.openxmlformats.org/officeDocument/2006/math">
                      <m:f>
                        <m:fPr>
                          <m:ctrlPr>
                            <a:rPr lang="en-AU" sz="2000" i="1" smtClean="0">
                              <a:latin typeface="Cambria Math" panose="02040503050406030204" pitchFamily="18" charset="0"/>
                              <a:cs typeface="Times New Roman" panose="02020603050405020304" pitchFamily="18" charset="0"/>
                            </a:rPr>
                          </m:ctrlPr>
                        </m:fPr>
                        <m:num>
                          <m:r>
                            <m:rPr>
                              <m:sty m:val="p"/>
                            </m:rPr>
                            <a:rPr lang="en-AU" sz="2000" b="0" i="0" smtClean="0">
                              <a:latin typeface="Cambria Math" panose="02040503050406030204" pitchFamily="18" charset="0"/>
                              <a:cs typeface="Times New Roman" panose="02020603050405020304" pitchFamily="18" charset="0"/>
                            </a:rPr>
                            <m:t>absolute</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measured</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value</m:t>
                          </m:r>
                        </m:num>
                        <m:den>
                          <m:r>
                            <m:rPr>
                              <m:sty m:val="p"/>
                            </m:rPr>
                            <a:rPr lang="en-AU" sz="2000" b="0" i="0" smtClean="0">
                              <a:latin typeface="Cambria Math" panose="02040503050406030204" pitchFamily="18" charset="0"/>
                              <a:cs typeface="Times New Roman" panose="02020603050405020304" pitchFamily="18" charset="0"/>
                            </a:rPr>
                            <m:t>absolute</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true</m:t>
                          </m:r>
                          <m:r>
                            <a:rPr lang="en-AU" sz="2000" b="0" i="0" smtClean="0">
                              <a:latin typeface="Cambria Math" panose="02040503050406030204" pitchFamily="18" charset="0"/>
                              <a:cs typeface="Times New Roman" panose="02020603050405020304" pitchFamily="18" charset="0"/>
                            </a:rPr>
                            <m:t> </m:t>
                          </m:r>
                          <m:r>
                            <m:rPr>
                              <m:sty m:val="p"/>
                            </m:rPr>
                            <a:rPr lang="en-AU" sz="2000" b="0" i="0" smtClean="0">
                              <a:latin typeface="Cambria Math" panose="02040503050406030204" pitchFamily="18" charset="0"/>
                              <a:cs typeface="Times New Roman" panose="02020603050405020304" pitchFamily="18" charset="0"/>
                            </a:rPr>
                            <m:t>value</m:t>
                          </m:r>
                        </m:den>
                      </m:f>
                      <m:r>
                        <a:rPr lang="en-AU" sz="2000" b="0" i="1" smtClean="0">
                          <a:latin typeface="Cambria Math" panose="02040503050406030204" pitchFamily="18" charset="0"/>
                          <a:cs typeface="Times New Roman" panose="02020603050405020304" pitchFamily="18" charset="0"/>
                        </a:rPr>
                        <m:t>=</m:t>
                      </m:r>
                      <m:f>
                        <m:fPr>
                          <m:ctrlPr>
                            <a:rPr lang="en-AU" sz="2000" b="0" i="1" smtClean="0">
                              <a:latin typeface="Cambria Math" panose="02040503050406030204" pitchFamily="18" charset="0"/>
                              <a:cs typeface="Times New Roman" panose="02020603050405020304" pitchFamily="18" charset="0"/>
                            </a:rPr>
                          </m:ctrlPr>
                        </m:fPr>
                        <m:num>
                          <m:r>
                            <a:rPr lang="en-AU" sz="2000" b="0" i="1" smtClean="0">
                              <a:latin typeface="Cambria Math" panose="02040503050406030204" pitchFamily="18" charset="0"/>
                              <a:cs typeface="Times New Roman" panose="02020603050405020304" pitchFamily="18" charset="0"/>
                            </a:rPr>
                            <m:t>1</m:t>
                          </m:r>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r>
                        <a:rPr lang="en-AU" sz="2000" b="0" i="1" smtClean="0">
                          <a:solidFill>
                            <a:srgbClr val="000000"/>
                          </a:solidFill>
                          <a:latin typeface="Cambria Math" panose="02040503050406030204" pitchFamily="18" charset="0"/>
                        </a:rPr>
                        <m:t>=</m:t>
                      </m:r>
                      <m:f>
                        <m:fPr>
                          <m:ctrlPr>
                            <a:rPr lang="en-AU" sz="2000" i="1">
                              <a:latin typeface="Cambria Math" panose="02040503050406030204" pitchFamily="18" charset="0"/>
                              <a:cs typeface="Times New Roman" panose="02020603050405020304" pitchFamily="18" charset="0"/>
                            </a:rPr>
                          </m:ctrlPr>
                        </m:fPr>
                        <m:num>
                          <m:r>
                            <a:rPr lang="en-AU" sz="2000" b="0" i="1" smtClean="0">
                              <a:latin typeface="Cambria Math" panose="02040503050406030204" pitchFamily="18" charset="0"/>
                              <a:cs typeface="Times New Roman" panose="02020603050405020304" pitchFamily="18" charset="0"/>
                            </a:rPr>
                            <m:t>9.5</m:t>
                          </m:r>
                        </m:num>
                        <m:den>
                          <m:r>
                            <a:rPr lang="en-AU" sz="2000" b="0" i="1" smtClean="0">
                              <a:latin typeface="Cambria Math" panose="02040503050406030204" pitchFamily="18" charset="0"/>
                              <a:cs typeface="Times New Roman" panose="02020603050405020304" pitchFamily="18" charset="0"/>
                            </a:rPr>
                            <m:t>9.81</m:t>
                          </m:r>
                        </m:den>
                      </m:f>
                      <m:r>
                        <a:rPr lang="en-AU" sz="2000" i="1">
                          <a:latin typeface="Cambria Math" panose="02040503050406030204" pitchFamily="18" charset="0"/>
                          <a:cs typeface="Times New Roman" panose="02020603050405020304" pitchFamily="18" charset="0"/>
                        </a:rPr>
                        <m:t>=</m:t>
                      </m:r>
                      <m:r>
                        <a:rPr lang="en-AU" sz="2000" b="0" i="1" smtClean="0">
                          <a:latin typeface="Cambria Math" panose="02040503050406030204" pitchFamily="18" charset="0"/>
                          <a:cs typeface="Times New Roman" panose="02020603050405020304" pitchFamily="18" charset="0"/>
                        </a:rPr>
                        <m:t>0.9684</m:t>
                      </m:r>
                    </m:oMath>
                  </m:oMathPara>
                </a14:m>
                <a:endParaRPr lang="en-US" sz="2000" b="0" dirty="0">
                  <a:latin typeface="Times New Roman" pitchFamily="18" charset="0"/>
                  <a:cs typeface="Times New Roman" pitchFamily="18" charset="0"/>
                </a:endParaRPr>
              </a:p>
              <a:p>
                <a:pPr>
                  <a:lnSpc>
                    <a:spcPct val="120000"/>
                  </a:lnSpc>
                  <a:spcBef>
                    <a:spcPts val="0"/>
                  </a:spcBef>
                </a:pPr>
                <a14:m>
                  <m:oMathPara xmlns:m="http://schemas.openxmlformats.org/officeDocument/2006/math">
                    <m:oMathParaPr>
                      <m:jc m:val="centerGroup"/>
                    </m:oMathParaPr>
                    <m:oMath xmlns:m="http://schemas.openxmlformats.org/officeDocument/2006/math">
                      <m:r>
                        <a:rPr lang="en-AU" sz="2000" i="1" smtClean="0">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b="0" i="1" smtClean="0">
                          <a:solidFill>
                            <a:srgbClr val="000000"/>
                          </a:solidFill>
                          <a:latin typeface="Cambria Math" panose="02040503050406030204" pitchFamily="18" charset="0"/>
                        </a:rPr>
                        <m:t>=1.0663</m:t>
                      </m:r>
                    </m:oMath>
                  </m:oMathPara>
                </a14:m>
                <a:endParaRPr lang="en-US" sz="2000" b="0" dirty="0">
                  <a:latin typeface="Times New Roman" pitchFamily="18" charset="0"/>
                  <a:cs typeface="Times New Roman" pitchFamily="18" charset="0"/>
                </a:endParaRPr>
              </a:p>
              <a:p>
                <a:pPr marL="342900" indent="-342900">
                  <a:spcBef>
                    <a:spcPts val="0"/>
                  </a:spcBef>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Given operating speed of 6000 rpm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𝜔</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=6000</m:t>
                    </m:r>
                    <m:f>
                      <m:fPr>
                        <m:ctrlPr>
                          <a:rPr lang="en-AU"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AU" sz="2000" b="0" i="1" smtClean="0">
                            <a:latin typeface="Cambria Math" panose="02040503050406030204" pitchFamily="18" charset="0"/>
                            <a:ea typeface="Cambria Math" panose="02040503050406030204" pitchFamily="18" charset="0"/>
                            <a:cs typeface="Times New Roman" panose="02020603050405020304" pitchFamily="18" charset="0"/>
                          </a:rPr>
                          <m:t>2</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𝜋</m:t>
                        </m:r>
                      </m:num>
                      <m:den>
                        <m:r>
                          <a:rPr lang="en-AU" sz="2000" b="0" i="1" smtClean="0">
                            <a:latin typeface="Cambria Math" panose="02040503050406030204" pitchFamily="18" charset="0"/>
                            <a:ea typeface="Cambria Math" panose="02040503050406030204" pitchFamily="18" charset="0"/>
                            <a:cs typeface="Times New Roman" panose="02020603050405020304" pitchFamily="18" charset="0"/>
                          </a:rPr>
                          <m:t>60</m:t>
                        </m:r>
                      </m:den>
                    </m:f>
                    <m:r>
                      <a:rPr lang="en-AU" sz="2000" b="0" i="1" smtClean="0">
                        <a:latin typeface="Cambria Math" panose="02040503050406030204" pitchFamily="18" charset="0"/>
                        <a:ea typeface="Cambria Math" panose="02040503050406030204" pitchFamily="18" charset="0"/>
                        <a:cs typeface="Times New Roman" panose="02020603050405020304" pitchFamily="18" charset="0"/>
                      </a:rPr>
                      <m:t>=628.32</m:t>
                    </m:r>
                  </m:oMath>
                </a14:m>
                <a:r>
                  <a:rPr lang="en-US" sz="2000" dirty="0">
                    <a:latin typeface="Times New Roman" panose="02020603050405020304" pitchFamily="18" charset="0"/>
                    <a:cs typeface="Times New Roman" panose="02020603050405020304" pitchFamily="18" charset="0"/>
                  </a:rPr>
                  <a:t> rad/s</a:t>
                </a:r>
              </a:p>
              <a:p>
                <a:pPr marL="342900" indent="-342900">
                  <a:spcBef>
                    <a:spcPts val="0"/>
                  </a:spcBef>
                  <a:buFont typeface="Wingdings" panose="05000000000000000000" pitchFamily="2" charset="2"/>
                  <a:buChar char="v"/>
                </a:pPr>
                <a:r>
                  <a:rPr lang="en-US" sz="2000" b="0" dirty="0">
                    <a:latin typeface="Times New Roman" panose="02020603050405020304" pitchFamily="18" charset="0"/>
                    <a:cs typeface="Times New Roman" panose="02020603050405020304" pitchFamily="18" charset="0"/>
                  </a:rPr>
                  <a:t>Given damped natural frequency 150 Hz’ therefore</a:t>
                </a:r>
              </a:p>
              <a:p>
                <a:pPr>
                  <a:spcBef>
                    <a:spcPts val="0"/>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AU" sz="2000" b="0" i="1" smtClean="0">
                              <a:latin typeface="Cambria Math" panose="02040503050406030204" pitchFamily="18" charset="0"/>
                              <a:cs typeface="Times New Roman" panose="02020603050405020304" pitchFamily="18" charset="0"/>
                            </a:rPr>
                            <m:t>𝑑</m:t>
                          </m:r>
                        </m:sub>
                      </m:sSub>
                      <m:r>
                        <a:rPr lang="en-AU" sz="2000" b="0" i="1" smtClean="0">
                          <a:latin typeface="Cambria Math" panose="02040503050406030204" pitchFamily="18" charset="0"/>
                          <a:cs typeface="Times New Roman" panose="02020603050405020304" pitchFamily="18" charset="0"/>
                        </a:rPr>
                        <m:t>=2</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𝜋</m:t>
                      </m:r>
                      <m:d>
                        <m:dPr>
                          <m:ctrlPr>
                            <a:rPr lang="en-AU"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150</m:t>
                          </m:r>
                        </m:e>
                      </m:d>
                      <m:r>
                        <a:rPr lang="en-AU" sz="2000" b="0" i="1" smtClean="0">
                          <a:latin typeface="Cambria Math" panose="02040503050406030204" pitchFamily="18" charset="0"/>
                          <a:ea typeface="Cambria Math" panose="02040503050406030204" pitchFamily="18" charset="0"/>
                          <a:cs typeface="Times New Roman" panose="02020603050405020304" pitchFamily="18" charset="0"/>
                        </a:rPr>
                        <m:t>=942.48=</m:t>
                      </m:r>
                      <m:sSub>
                        <m:sSubPr>
                          <m:ctrlPr>
                            <a:rPr lang="en-AU"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𝑛</m:t>
                          </m:r>
                        </m:sub>
                      </m:sSub>
                      <m:rad>
                        <m:radPr>
                          <m:degHide m:val="on"/>
                          <m:ctrlPr>
                            <a:rPr lang="en-AU" sz="20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1−</m:t>
                          </m:r>
                          <m:sSup>
                            <m:sSupPr>
                              <m:ctrlPr>
                                <a:rPr lang="en-AU" sz="2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𝜁</m:t>
                              </m:r>
                            </m:e>
                            <m:sup>
                              <m:r>
                                <a:rPr lang="en-AU" sz="2000" b="0" i="1" smtClean="0">
                                  <a:latin typeface="Cambria Math" panose="02040503050406030204" pitchFamily="18" charset="0"/>
                                  <a:ea typeface="Cambria Math" panose="02040503050406030204" pitchFamily="18" charset="0"/>
                                  <a:cs typeface="Times New Roman" panose="02020603050405020304" pitchFamily="18" charset="0"/>
                                </a:rPr>
                                <m:t>2</m:t>
                              </m:r>
                            </m:sup>
                          </m:sSup>
                        </m:e>
                      </m:rad>
                    </m:oMath>
                  </m:oMathPara>
                </a14:m>
                <a:endParaRPr lang="en-US" sz="2000" b="0" dirty="0">
                  <a:latin typeface="Times New Roman" panose="02020603050405020304" pitchFamily="18" charset="0"/>
                  <a:cs typeface="Times New Roman" panose="02020603050405020304" pitchFamily="18" charset="0"/>
                </a:endParaRPr>
              </a:p>
            </p:txBody>
          </p:sp>
        </mc:Choice>
        <mc:Fallback xmlns="">
          <p:sp>
            <p:nvSpPr>
              <p:cNvPr id="24" name="Text Box 5">
                <a:extLst>
                  <a:ext uri="{FF2B5EF4-FFF2-40B4-BE49-F238E27FC236}">
                    <a16:creationId xmlns:a16="http://schemas.microsoft.com/office/drawing/2014/main" id="{BF842451-D076-45A6-9828-26E04A61C4DB}"/>
                  </a:ext>
                </a:extLst>
              </p:cNvPr>
              <p:cNvSpPr txBox="1">
                <a:spLocks noRot="1" noChangeAspect="1" noMove="1" noResize="1" noEditPoints="1" noAdjustHandles="1" noChangeArrowheads="1" noChangeShapeType="1" noTextEdit="1"/>
              </p:cNvSpPr>
              <p:nvPr/>
            </p:nvSpPr>
            <p:spPr bwMode="auto">
              <a:xfrm>
                <a:off x="536713" y="3581400"/>
                <a:ext cx="8229600" cy="3051285"/>
              </a:xfrm>
              <a:prstGeom prst="rect">
                <a:avLst/>
              </a:prstGeom>
              <a:blipFill>
                <a:blip r:embed="rId2"/>
                <a:stretch>
                  <a:fillRect l="-667" t="-1200"/>
                </a:stretch>
              </a:blipFill>
              <a:ln w="9525">
                <a:noFill/>
                <a:miter lim="800000"/>
                <a:headEnd/>
                <a:tailEnd/>
              </a:ln>
              <a:effectLst/>
            </p:spPr>
            <p:txBody>
              <a:bodyPr/>
              <a:lstStyle/>
              <a:p>
                <a:r>
                  <a:rPr lang="en-AU">
                    <a:noFill/>
                  </a:rPr>
                  <a:t> </a:t>
                </a:r>
              </a:p>
            </p:txBody>
          </p:sp>
        </mc:Fallback>
      </mc:AlternateContent>
    </p:spTree>
    <p:extLst>
      <p:ext uri="{BB962C8B-B14F-4D97-AF65-F5344CB8AC3E}">
        <p14:creationId xmlns:p14="http://schemas.microsoft.com/office/powerpoint/2010/main" val="1082656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Box 5">
                <a:extLst>
                  <a:ext uri="{FF2B5EF4-FFF2-40B4-BE49-F238E27FC236}">
                    <a16:creationId xmlns:a16="http://schemas.microsoft.com/office/drawing/2014/main" id="{D4E8CDDA-F939-46D6-8721-1C7877A19C4A}"/>
                  </a:ext>
                </a:extLst>
              </p:cNvPr>
              <p:cNvSpPr txBox="1">
                <a:spLocks noChangeArrowheads="1"/>
              </p:cNvSpPr>
              <p:nvPr/>
            </p:nvSpPr>
            <p:spPr bwMode="auto">
              <a:xfrm>
                <a:off x="457200" y="2133600"/>
                <a:ext cx="8229600" cy="4005584"/>
              </a:xfrm>
              <a:prstGeom prst="rect">
                <a:avLst/>
              </a:prstGeom>
              <a:noFill/>
              <a:ln w="9525">
                <a:noFill/>
                <a:miter lim="800000"/>
                <a:headEnd/>
                <a:tailEnd/>
              </a:ln>
              <a:effectLst/>
            </p:spPr>
            <p:txBody>
              <a:bodyPr wrap="square">
                <a:spAutoFit/>
              </a:bodyPr>
              <a:lstStyle/>
              <a:p>
                <a:pPr marL="342900" indent="-342900">
                  <a:spcBef>
                    <a:spcPts val="0"/>
                  </a:spcBef>
                  <a:buFont typeface="Wingdings" panose="05000000000000000000" pitchFamily="2" charset="2"/>
                  <a:buChar char="v"/>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𝜔</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=628.32</m:t>
                    </m:r>
                  </m:oMath>
                </a14:m>
                <a:r>
                  <a:rPr lang="en-US" sz="2000" dirty="0">
                    <a:latin typeface="Times New Roman" panose="02020603050405020304" pitchFamily="18" charset="0"/>
                    <a:cs typeface="Times New Roman" panose="02020603050405020304" pitchFamily="18" charset="0"/>
                  </a:rPr>
                  <a:t> rad/s and </a:t>
                </a:r>
                <a14:m>
                  <m:oMath xmlns:m="http://schemas.openxmlformats.org/officeDocument/2006/math">
                    <m:sSub>
                      <m:sSub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AU" sz="2000" i="1">
                            <a:latin typeface="Cambria Math" panose="02040503050406030204" pitchFamily="18" charset="0"/>
                            <a:ea typeface="Cambria Math" panose="02040503050406030204" pitchFamily="18" charset="0"/>
                            <a:cs typeface="Times New Roman" panose="02020603050405020304" pitchFamily="18" charset="0"/>
                          </a:rPr>
                          <m:t>𝜔</m:t>
                        </m:r>
                      </m:e>
                      <m:sub>
                        <m:r>
                          <a:rPr lang="en-AU" sz="2000" i="1">
                            <a:latin typeface="Cambria Math" panose="02040503050406030204" pitchFamily="18" charset="0"/>
                            <a:ea typeface="Cambria Math" panose="02040503050406030204" pitchFamily="18" charset="0"/>
                            <a:cs typeface="Times New Roman" panose="02020603050405020304" pitchFamily="18" charset="0"/>
                          </a:rPr>
                          <m:t>𝑛</m:t>
                        </m:r>
                      </m:sub>
                    </m:sSub>
                    <m:rad>
                      <m:radPr>
                        <m:degHide m:val="on"/>
                        <m:ctrlPr>
                          <a:rPr lang="en-AU"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AU" sz="2000" i="1">
                            <a:latin typeface="Cambria Math" panose="02040503050406030204" pitchFamily="18" charset="0"/>
                            <a:ea typeface="Cambria Math" panose="02040503050406030204" pitchFamily="18" charset="0"/>
                            <a:cs typeface="Times New Roman" panose="02020603050405020304" pitchFamily="18" charset="0"/>
                          </a:rPr>
                          <m:t>1−</m:t>
                        </m:r>
                        <m:sSup>
                          <m:sSup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AU" sz="2000" i="1">
                                <a:latin typeface="Cambria Math" panose="02040503050406030204" pitchFamily="18" charset="0"/>
                                <a:ea typeface="Cambria Math" panose="02040503050406030204" pitchFamily="18" charset="0"/>
                                <a:cs typeface="Times New Roman" panose="02020603050405020304" pitchFamily="18" charset="0"/>
                              </a:rPr>
                              <m:t>𝜁</m:t>
                            </m:r>
                          </m:e>
                          <m:sup>
                            <m:r>
                              <a:rPr lang="en-AU" sz="2000" i="1">
                                <a:latin typeface="Cambria Math" panose="02040503050406030204" pitchFamily="18" charset="0"/>
                                <a:ea typeface="Cambria Math" panose="02040503050406030204" pitchFamily="18" charset="0"/>
                                <a:cs typeface="Times New Roman" panose="02020603050405020304" pitchFamily="18" charset="0"/>
                              </a:rPr>
                              <m:t>2</m:t>
                            </m:r>
                          </m:sup>
                        </m:sSup>
                      </m:e>
                    </m:rad>
                    <m:r>
                      <a:rPr lang="en-AU"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AU" sz="2000" i="1">
                        <a:latin typeface="Cambria Math" panose="02040503050406030204" pitchFamily="18" charset="0"/>
                        <a:ea typeface="Cambria Math" panose="02040503050406030204" pitchFamily="18" charset="0"/>
                        <a:cs typeface="Times New Roman" panose="02020603050405020304" pitchFamily="18" charset="0"/>
                      </a:rPr>
                      <m:t>942.48</m:t>
                    </m:r>
                  </m:oMath>
                </a14:m>
                <a:endParaRPr lang="en-US" sz="2000" dirty="0">
                  <a:latin typeface="Times New Roman" panose="02020603050405020304" pitchFamily="18" charset="0"/>
                  <a:cs typeface="Times New Roman" panose="02020603050405020304" pitchFamily="18" charset="0"/>
                </a:endParaRPr>
              </a:p>
              <a:p>
                <a:pPr>
                  <a:spcBef>
                    <a:spcPts val="0"/>
                  </a:spcBef>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Times New Roman" pitchFamily="18" charset="0"/>
                            </a:rPr>
                          </m:ctrlPr>
                        </m:fPr>
                        <m:num>
                          <m:r>
                            <a:rPr lang="en-US" sz="2000" i="1" smtClean="0">
                              <a:latin typeface="Cambria Math" panose="02040503050406030204" pitchFamily="18" charset="0"/>
                              <a:ea typeface="Cambria Math" panose="02040503050406030204" pitchFamily="18" charset="0"/>
                              <a:cs typeface="Times New Roman" pitchFamily="18" charset="0"/>
                            </a:rPr>
                            <m:t>𝜔</m:t>
                          </m:r>
                        </m:num>
                        <m:den>
                          <m:sSub>
                            <m:sSub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AU" sz="2000" i="1">
                                  <a:latin typeface="Cambria Math" panose="02040503050406030204" pitchFamily="18" charset="0"/>
                                  <a:ea typeface="Cambria Math" panose="02040503050406030204" pitchFamily="18" charset="0"/>
                                  <a:cs typeface="Times New Roman" panose="02020603050405020304" pitchFamily="18" charset="0"/>
                                </a:rPr>
                                <m:t>𝜔</m:t>
                              </m:r>
                            </m:e>
                            <m:sub>
                              <m:r>
                                <a:rPr lang="en-AU" sz="2000" i="1">
                                  <a:latin typeface="Cambria Math" panose="02040503050406030204" pitchFamily="18" charset="0"/>
                                  <a:ea typeface="Cambria Math" panose="02040503050406030204" pitchFamily="18" charset="0"/>
                                  <a:cs typeface="Times New Roman" panose="02020603050405020304" pitchFamily="18" charset="0"/>
                                </a:rPr>
                                <m:t>𝑛</m:t>
                              </m:r>
                            </m:sub>
                          </m:sSub>
                          <m:rad>
                            <m:radPr>
                              <m:degHide m:val="on"/>
                              <m:ctrlPr>
                                <a:rPr lang="en-AU"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AU" sz="2000" i="1">
                                  <a:latin typeface="Cambria Math" panose="02040503050406030204" pitchFamily="18" charset="0"/>
                                  <a:ea typeface="Cambria Math" panose="02040503050406030204" pitchFamily="18" charset="0"/>
                                  <a:cs typeface="Times New Roman" panose="02020603050405020304" pitchFamily="18" charset="0"/>
                                </a:rPr>
                                <m:t>1−</m:t>
                              </m:r>
                              <m:sSup>
                                <m:sSup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AU" sz="2000" i="1">
                                      <a:latin typeface="Cambria Math" panose="02040503050406030204" pitchFamily="18" charset="0"/>
                                      <a:ea typeface="Cambria Math" panose="02040503050406030204" pitchFamily="18" charset="0"/>
                                      <a:cs typeface="Times New Roman" panose="02020603050405020304" pitchFamily="18" charset="0"/>
                                    </a:rPr>
                                    <m:t>𝜁</m:t>
                                  </m:r>
                                </m:e>
                                <m:sup>
                                  <m:r>
                                    <a:rPr lang="en-AU" sz="2000" i="1">
                                      <a:latin typeface="Cambria Math" panose="02040503050406030204" pitchFamily="18" charset="0"/>
                                      <a:ea typeface="Cambria Math" panose="02040503050406030204" pitchFamily="18" charset="0"/>
                                      <a:cs typeface="Times New Roman" panose="02020603050405020304" pitchFamily="18" charset="0"/>
                                    </a:rPr>
                                    <m:t>2</m:t>
                                  </m:r>
                                </m:sup>
                              </m:sSup>
                            </m:e>
                          </m:rad>
                        </m:den>
                      </m:f>
                      <m:r>
                        <a:rPr lang="en-AU" sz="2000" b="0" i="1" smtClean="0">
                          <a:latin typeface="Cambria Math" panose="02040503050406030204" pitchFamily="18" charset="0"/>
                          <a:cs typeface="Times New Roman" pitchFamily="18" charset="0"/>
                        </a:rPr>
                        <m:t>=</m:t>
                      </m:r>
                      <m:f>
                        <m:fPr>
                          <m:ctrlPr>
                            <a:rPr lang="en-US" sz="2000" i="1">
                              <a:latin typeface="Cambria Math" panose="02040503050406030204" pitchFamily="18" charset="0"/>
                              <a:cs typeface="Times New Roman" pitchFamily="18" charset="0"/>
                            </a:rPr>
                          </m:ctrlPr>
                        </m:fPr>
                        <m:num>
                          <m:r>
                            <a:rPr lang="en-AU" sz="2000" b="0" i="1" smtClean="0">
                              <a:latin typeface="Cambria Math" panose="02040503050406030204" pitchFamily="18" charset="0"/>
                              <a:ea typeface="Cambria Math" panose="02040503050406030204" pitchFamily="18" charset="0"/>
                              <a:cs typeface="Times New Roman" pitchFamily="18" charset="0"/>
                            </a:rPr>
                            <m:t>𝑟</m:t>
                          </m:r>
                        </m:num>
                        <m:den>
                          <m:rad>
                            <m:radPr>
                              <m:degHide m:val="on"/>
                              <m:ctrlPr>
                                <a:rPr lang="en-AU"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AU" sz="2000" i="1">
                                  <a:latin typeface="Cambria Math" panose="02040503050406030204" pitchFamily="18" charset="0"/>
                                  <a:ea typeface="Cambria Math" panose="02040503050406030204" pitchFamily="18" charset="0"/>
                                  <a:cs typeface="Times New Roman" panose="02020603050405020304" pitchFamily="18" charset="0"/>
                                </a:rPr>
                                <m:t>1−</m:t>
                              </m:r>
                              <m:sSup>
                                <m:sSup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AU" sz="2000" i="1">
                                      <a:latin typeface="Cambria Math" panose="02040503050406030204" pitchFamily="18" charset="0"/>
                                      <a:ea typeface="Cambria Math" panose="02040503050406030204" pitchFamily="18" charset="0"/>
                                      <a:cs typeface="Times New Roman" panose="02020603050405020304" pitchFamily="18" charset="0"/>
                                    </a:rPr>
                                    <m:t>𝜁</m:t>
                                  </m:r>
                                </m:e>
                                <m:sup>
                                  <m:r>
                                    <a:rPr lang="en-AU" sz="2000" i="1">
                                      <a:latin typeface="Cambria Math" panose="02040503050406030204" pitchFamily="18" charset="0"/>
                                      <a:ea typeface="Cambria Math" panose="02040503050406030204" pitchFamily="18" charset="0"/>
                                      <a:cs typeface="Times New Roman" panose="02020603050405020304" pitchFamily="18" charset="0"/>
                                    </a:rPr>
                                    <m:t>2</m:t>
                                  </m:r>
                                </m:sup>
                              </m:sSup>
                            </m:e>
                          </m:rad>
                        </m:den>
                      </m:f>
                      <m:r>
                        <a:rPr lang="en-AU" sz="2000" b="0" i="1" smtClean="0">
                          <a:latin typeface="Cambria Math" panose="02040503050406030204" pitchFamily="18" charset="0"/>
                          <a:cs typeface="Times New Roman" pitchFamily="18" charset="0"/>
                        </a:rPr>
                        <m:t>=</m:t>
                      </m:r>
                      <m:f>
                        <m:fPr>
                          <m:ctrlPr>
                            <a:rPr lang="en-AU" sz="2000" b="0" i="1" smtClean="0">
                              <a:latin typeface="Cambria Math" panose="02040503050406030204" pitchFamily="18" charset="0"/>
                              <a:cs typeface="Times New Roman" pitchFamily="18" charset="0"/>
                            </a:rPr>
                          </m:ctrlPr>
                        </m:fPr>
                        <m:num>
                          <m:r>
                            <a:rPr lang="en-AU" sz="2000" i="1">
                              <a:latin typeface="Cambria Math" panose="02040503050406030204" pitchFamily="18" charset="0"/>
                              <a:ea typeface="Cambria Math" panose="02040503050406030204" pitchFamily="18" charset="0"/>
                              <a:cs typeface="Times New Roman" panose="02020603050405020304" pitchFamily="18" charset="0"/>
                            </a:rPr>
                            <m:t>628.32</m:t>
                          </m:r>
                        </m:num>
                        <m:den>
                          <m:r>
                            <a:rPr lang="en-AU" sz="2000" i="1">
                              <a:latin typeface="Cambria Math" panose="02040503050406030204" pitchFamily="18" charset="0"/>
                              <a:ea typeface="Cambria Math" panose="02040503050406030204" pitchFamily="18" charset="0"/>
                              <a:cs typeface="Times New Roman" panose="02020603050405020304" pitchFamily="18" charset="0"/>
                            </a:rPr>
                            <m:t>942.48</m:t>
                          </m:r>
                        </m:den>
                      </m:f>
                      <m:r>
                        <a:rPr lang="en-AU" sz="2000" b="0" i="1" smtClean="0">
                          <a:latin typeface="Cambria Math" panose="02040503050406030204" pitchFamily="18" charset="0"/>
                          <a:cs typeface="Times New Roman" pitchFamily="18" charset="0"/>
                        </a:rPr>
                        <m:t>=0.6667</m:t>
                      </m:r>
                    </m:oMath>
                  </m:oMathPara>
                </a14:m>
                <a:endParaRPr lang="en-US" sz="2000" dirty="0">
                  <a:latin typeface="Times New Roman" pitchFamily="18" charset="0"/>
                  <a:cs typeface="Times New Roman" pitchFamily="18" charset="0"/>
                </a:endParaRPr>
              </a:p>
              <a:p>
                <a:pPr algn="ctr">
                  <a:lnSpc>
                    <a:spcPct val="120000"/>
                  </a:lnSpc>
                  <a:spcBef>
                    <a:spcPts val="0"/>
                  </a:spcBef>
                </a:pPr>
                <a14:m>
                  <m:oMath xmlns:m="http://schemas.openxmlformats.org/officeDocument/2006/math">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𝑟</m:t>
                    </m:r>
                    <m:r>
                      <a:rPr lang="en-AU" sz="2000" b="0" i="1" smtClean="0">
                        <a:latin typeface="Cambria Math" panose="02040503050406030204" pitchFamily="18" charset="0"/>
                        <a:ea typeface="Cambria Math" panose="02040503050406030204" pitchFamily="18" charset="0"/>
                        <a:cs typeface="Times New Roman" panose="02020603050405020304" pitchFamily="18" charset="0"/>
                      </a:rPr>
                      <m:t>=0.6667</m:t>
                    </m:r>
                    <m:rad>
                      <m:radPr>
                        <m:degHide m:val="on"/>
                        <m:ctrlPr>
                          <a:rPr lang="en-AU"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AU" sz="2000" i="1">
                            <a:latin typeface="Cambria Math" panose="02040503050406030204" pitchFamily="18" charset="0"/>
                            <a:ea typeface="Cambria Math" panose="02040503050406030204" pitchFamily="18" charset="0"/>
                            <a:cs typeface="Times New Roman" panose="02020603050405020304" pitchFamily="18" charset="0"/>
                          </a:rPr>
                          <m:t>1−</m:t>
                        </m:r>
                        <m:sSup>
                          <m:sSup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AU" sz="2000" i="1">
                                <a:latin typeface="Cambria Math" panose="02040503050406030204" pitchFamily="18" charset="0"/>
                                <a:ea typeface="Cambria Math" panose="02040503050406030204" pitchFamily="18" charset="0"/>
                                <a:cs typeface="Times New Roman" panose="02020603050405020304" pitchFamily="18" charset="0"/>
                              </a:rPr>
                              <m:t>𝜁</m:t>
                            </m:r>
                          </m:e>
                          <m:sup>
                            <m:r>
                              <a:rPr lang="en-AU" sz="2000" i="1">
                                <a:latin typeface="Cambria Math" panose="02040503050406030204" pitchFamily="18" charset="0"/>
                                <a:ea typeface="Cambria Math" panose="02040503050406030204" pitchFamily="18" charset="0"/>
                                <a:cs typeface="Times New Roman" panose="02020603050405020304" pitchFamily="18" charset="0"/>
                              </a:rPr>
                              <m:t>2</m:t>
                            </m:r>
                          </m:sup>
                        </m:sSup>
                      </m:e>
                    </m:rad>
                  </m:oMath>
                </a14:m>
                <a:r>
                  <a:rPr lang="en-AU" sz="2000" i="1" dirty="0">
                    <a:latin typeface="Cambria Math" panose="02040503050406030204" pitchFamily="18" charset="0"/>
                    <a:cs typeface="Times New Roman" panose="02020603050405020304" pitchFamily="18" charset="0"/>
                  </a:rPr>
                  <a:t>  </a:t>
                </a:r>
                <a:r>
                  <a:rPr lang="en-AU" sz="2000" dirty="0">
                    <a:latin typeface="Times New Roman" panose="02020603050405020304" pitchFamily="18" charset="0"/>
                    <a:cs typeface="Times New Roman" panose="02020603050405020304" pitchFamily="18" charset="0"/>
                  </a:rPr>
                  <a:t>or  </a:t>
                </a:r>
                <a14:m>
                  <m:oMath xmlns:m="http://schemas.openxmlformats.org/officeDocument/2006/math">
                    <m:sSup>
                      <m:sSupPr>
                        <m:ctrlPr>
                          <a:rPr lang="en-AU" sz="2000" i="1" smtClean="0">
                            <a:latin typeface="Cambria Math" panose="02040503050406030204" pitchFamily="18" charset="0"/>
                            <a:cs typeface="Times New Roman" panose="02020603050405020304" pitchFamily="18" charset="0"/>
                          </a:rPr>
                        </m:ctrlPr>
                      </m:sSupPr>
                      <m:e>
                        <m:r>
                          <a:rPr lang="en-AU" sz="2000" b="0" i="1" smtClean="0">
                            <a:latin typeface="Cambria Math" panose="02040503050406030204" pitchFamily="18" charset="0"/>
                            <a:cs typeface="Times New Roman" panose="02020603050405020304" pitchFamily="18" charset="0"/>
                          </a:rPr>
                          <m:t>𝑟</m:t>
                        </m:r>
                      </m:e>
                      <m:sup>
                        <m:r>
                          <a:rPr lang="en-AU" sz="2000" b="0" i="1" smtClean="0">
                            <a:latin typeface="Cambria Math" panose="02040503050406030204" pitchFamily="18" charset="0"/>
                            <a:cs typeface="Times New Roman" panose="02020603050405020304" pitchFamily="18" charset="0"/>
                          </a:rPr>
                          <m:t>2</m:t>
                        </m:r>
                      </m:sup>
                    </m:sSup>
                    <m:r>
                      <a:rPr lang="en-AU" sz="2000" b="0" i="1" smtClean="0">
                        <a:latin typeface="Cambria Math" panose="02040503050406030204" pitchFamily="18" charset="0"/>
                        <a:cs typeface="Times New Roman" panose="02020603050405020304" pitchFamily="18" charset="0"/>
                      </a:rPr>
                      <m:t>=0.4441(1−</m:t>
                    </m:r>
                    <m:sSup>
                      <m:sSup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AU" sz="2000" i="1">
                            <a:latin typeface="Cambria Math" panose="02040503050406030204" pitchFamily="18" charset="0"/>
                            <a:ea typeface="Cambria Math" panose="02040503050406030204" pitchFamily="18" charset="0"/>
                            <a:cs typeface="Times New Roman" panose="02020603050405020304" pitchFamily="18" charset="0"/>
                          </a:rPr>
                          <m:t>𝜁</m:t>
                        </m:r>
                      </m:e>
                      <m:sup>
                        <m:r>
                          <a:rPr lang="en-AU" sz="2000" i="1">
                            <a:latin typeface="Cambria Math" panose="02040503050406030204" pitchFamily="18" charset="0"/>
                            <a:ea typeface="Cambria Math" panose="02040503050406030204" pitchFamily="18" charset="0"/>
                            <a:cs typeface="Times New Roman" panose="02020603050405020304" pitchFamily="18" charset="0"/>
                          </a:rPr>
                          <m:t>2</m:t>
                        </m:r>
                      </m:sup>
                    </m:sSup>
                  </m:oMath>
                </a14:m>
                <a:r>
                  <a:rPr lang="en-AU" sz="2000" dirty="0">
                    <a:latin typeface="Cambria Math" panose="02040503050406030204" pitchFamily="18" charset="0"/>
                    <a:cs typeface="Times New Roman" panose="02020603050405020304" pitchFamily="18" charset="0"/>
                  </a:rPr>
                  <a:t>)</a:t>
                </a:r>
              </a:p>
              <a:p>
                <a:pPr marL="342900" indent="-342900">
                  <a:lnSpc>
                    <a:spcPct val="120000"/>
                  </a:lnSpc>
                  <a:spcBef>
                    <a:spcPts val="0"/>
                  </a:spcBef>
                  <a:buFont typeface="Wingdings" panose="05000000000000000000" pitchFamily="2" charset="2"/>
                  <a:buChar char="v"/>
                </a:pPr>
                <a:r>
                  <a:rPr lang="en-AU" sz="2000" dirty="0">
                    <a:solidFill>
                      <a:srgbClr val="000000"/>
                    </a:solidFill>
                    <a:latin typeface="Times New Roman" panose="02020603050405020304" pitchFamily="18" charset="0"/>
                    <a:cs typeface="Times New Roman" panose="02020603050405020304" pitchFamily="18" charset="0"/>
                  </a:rPr>
                  <a:t>But </a:t>
                </a:r>
                <a14:m>
                  <m:oMath xmlns:m="http://schemas.openxmlformats.org/officeDocument/2006/math">
                    <m:r>
                      <a:rPr lang="en-AU" sz="2000" i="1" smtClean="0">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b="0" i="1" smtClean="0">
                        <a:solidFill>
                          <a:srgbClr val="000000"/>
                        </a:solidFill>
                        <a:latin typeface="Cambria Math" panose="02040503050406030204" pitchFamily="18" charset="0"/>
                      </a:rPr>
                      <m:t>=1.0663</m:t>
                    </m:r>
                  </m:oMath>
                </a14:m>
                <a:endParaRPr lang="en-US" sz="2000" b="0" dirty="0">
                  <a:latin typeface="Times New Roman" pitchFamily="18" charset="0"/>
                  <a:cs typeface="Times New Roman" pitchFamily="18" charset="0"/>
                </a:endParaRPr>
              </a:p>
              <a:p>
                <a:pPr marL="342900" indent="-342900">
                  <a:spcBef>
                    <a:spcPts val="0"/>
                  </a:spcBef>
                  <a:buFont typeface="Wingdings" panose="05000000000000000000" pitchFamily="2" charset="2"/>
                  <a:buChar char="v"/>
                </a:pPr>
                <a:r>
                  <a:rPr lang="en-AU" sz="2000" dirty="0">
                    <a:latin typeface="Times New Roman" panose="02020603050405020304" pitchFamily="18" charset="0"/>
                    <a:cs typeface="Times New Roman" panose="02020603050405020304" pitchFamily="18" charset="0"/>
                  </a:rPr>
                  <a:t>Combine the 2 equations: </a:t>
                </a:r>
                <a14:m>
                  <m:oMath xmlns:m="http://schemas.openxmlformats.org/officeDocument/2006/math">
                    <m:r>
                      <a:rPr lang="en-AU" sz="2000" b="0" i="1" smtClean="0">
                        <a:latin typeface="Cambria Math" panose="02040503050406030204" pitchFamily="18" charset="0"/>
                        <a:cs typeface="Times New Roman" panose="02020603050405020304" pitchFamily="18" charset="0"/>
                      </a:rPr>
                      <m:t>1.5801</m:t>
                    </m:r>
                    <m:sSup>
                      <m:sSupPr>
                        <m:ctrlPr>
                          <a:rPr lang="en-AU" sz="2000" b="0" i="1" smtClean="0">
                            <a:latin typeface="Cambria Math" panose="02040503050406030204" pitchFamily="18" charset="0"/>
                            <a:cs typeface="Times New Roman" panose="02020603050405020304" pitchFamily="18" charset="0"/>
                          </a:rPr>
                        </m:ctrlPr>
                      </m:sSup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𝜁</m:t>
                        </m:r>
                      </m:e>
                      <m:sup>
                        <m:r>
                          <a:rPr lang="en-AU" sz="2000" b="0" i="1" smtClean="0">
                            <a:latin typeface="Cambria Math" panose="02040503050406030204" pitchFamily="18" charset="0"/>
                            <a:cs typeface="Times New Roman" panose="02020603050405020304" pitchFamily="18" charset="0"/>
                          </a:rPr>
                          <m:t>4</m:t>
                        </m:r>
                      </m:sup>
                    </m:sSup>
                    <m:r>
                      <a:rPr lang="en-AU" sz="2000" b="0" i="1" smtClean="0">
                        <a:latin typeface="Cambria Math" panose="02040503050406030204" pitchFamily="18" charset="0"/>
                        <a:cs typeface="Times New Roman" panose="02020603050405020304" pitchFamily="18" charset="0"/>
                      </a:rPr>
                      <m:t>−2.2714</m:t>
                    </m:r>
                    <m:sSup>
                      <m:sSupPr>
                        <m:ctrlPr>
                          <a:rPr lang="en-AU" sz="2000" b="0" i="1" smtClean="0">
                            <a:latin typeface="Cambria Math" panose="02040503050406030204" pitchFamily="18" charset="0"/>
                            <a:cs typeface="Times New Roman" panose="02020603050405020304" pitchFamily="18" charset="0"/>
                          </a:rPr>
                        </m:ctrlPr>
                      </m:sSup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𝜁</m:t>
                        </m:r>
                      </m:e>
                      <m:sup>
                        <m:r>
                          <a:rPr lang="en-AU" sz="2000" b="0" i="1" smtClean="0">
                            <a:latin typeface="Cambria Math" panose="02040503050406030204" pitchFamily="18" charset="0"/>
                            <a:cs typeface="Times New Roman" panose="02020603050405020304" pitchFamily="18" charset="0"/>
                          </a:rPr>
                          <m:t>2</m:t>
                        </m:r>
                      </m:sup>
                    </m:sSup>
                    <m:r>
                      <a:rPr lang="en-AU" sz="2000" b="0" i="1" smtClean="0">
                        <a:latin typeface="Cambria Math" panose="02040503050406030204" pitchFamily="18" charset="0"/>
                        <a:cs typeface="Times New Roman" panose="02020603050405020304" pitchFamily="18" charset="0"/>
                      </a:rPr>
                      <m:t>+0.7576=0</m:t>
                    </m:r>
                  </m:oMath>
                </a14:m>
                <a:endParaRPr lang="en-US" sz="2000" dirty="0">
                  <a:latin typeface="Times New Roman" panose="02020603050405020304" pitchFamily="18" charset="0"/>
                  <a:cs typeface="Times New Roman" panose="02020603050405020304" pitchFamily="18" charset="0"/>
                </a:endParaRPr>
              </a:p>
              <a:p>
                <a:pPr marL="342900" indent="-342900">
                  <a:spcBef>
                    <a:spcPts val="0"/>
                  </a:spcBef>
                  <a:buFont typeface="Wingdings" panose="05000000000000000000" pitchFamily="2" charset="2"/>
                  <a:buChar char="v"/>
                </a:pPr>
                <a:r>
                  <a:rPr lang="en-US" sz="2000" b="0" dirty="0">
                    <a:latin typeface="Times New Roman" panose="02020603050405020304" pitchFamily="18" charset="0"/>
                    <a:cs typeface="Times New Roman" panose="02020603050405020304" pitchFamily="18" charset="0"/>
                  </a:rPr>
                  <a:t>Solve the quadratic equation to get </a:t>
                </a:r>
                <a14:m>
                  <m:oMath xmlns:m="http://schemas.openxmlformats.org/officeDocument/2006/math">
                    <m:sSup>
                      <m:sSupPr>
                        <m:ctrlPr>
                          <a:rPr lang="en-US" sz="2000" b="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𝜁</m:t>
                        </m:r>
                      </m:e>
                      <m:sup>
                        <m:r>
                          <a:rPr lang="en-AU" sz="2000" b="0" i="1" smtClean="0">
                            <a:latin typeface="Cambria Math" panose="02040503050406030204" pitchFamily="18" charset="0"/>
                            <a:cs typeface="Times New Roman" panose="02020603050405020304" pitchFamily="18" charset="0"/>
                          </a:rPr>
                          <m:t>2</m:t>
                        </m:r>
                      </m:sup>
                    </m:sSup>
                    <m:r>
                      <a:rPr lang="en-AU" sz="2000" b="0" i="1" smtClean="0">
                        <a:latin typeface="Cambria Math" panose="02040503050406030204" pitchFamily="18" charset="0"/>
                        <a:cs typeface="Times New Roman" panose="02020603050405020304" pitchFamily="18" charset="0"/>
                      </a:rPr>
                      <m:t>=0.526</m:t>
                    </m:r>
                  </m:oMath>
                </a14:m>
                <a:r>
                  <a:rPr lang="en-US" sz="2000" b="0"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sz="2000" i="1">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ea typeface="Cambria Math" panose="02040503050406030204" pitchFamily="18" charset="0"/>
                            <a:cs typeface="Times New Roman" panose="02020603050405020304" pitchFamily="18" charset="0"/>
                          </a:rPr>
                          <m:t>𝜁</m:t>
                        </m:r>
                      </m:e>
                      <m:sup>
                        <m:r>
                          <a:rPr lang="en-AU" sz="2000" i="1">
                            <a:latin typeface="Cambria Math" panose="02040503050406030204" pitchFamily="18" charset="0"/>
                            <a:cs typeface="Times New Roman" panose="02020603050405020304" pitchFamily="18" charset="0"/>
                          </a:rPr>
                          <m:t>2</m:t>
                        </m:r>
                      </m:sup>
                    </m:sSup>
                    <m:r>
                      <a:rPr lang="en-AU" sz="2000" i="1">
                        <a:latin typeface="Cambria Math" panose="02040503050406030204" pitchFamily="18" charset="0"/>
                        <a:cs typeface="Times New Roman" panose="02020603050405020304" pitchFamily="18" charset="0"/>
                      </a:rPr>
                      <m:t>=0.</m:t>
                    </m:r>
                    <m:r>
                      <a:rPr lang="en-AU" sz="2000" b="0" i="1" smtClean="0">
                        <a:latin typeface="Cambria Math" panose="02040503050406030204" pitchFamily="18" charset="0"/>
                        <a:cs typeface="Times New Roman" panose="02020603050405020304" pitchFamily="18" charset="0"/>
                      </a:rPr>
                      <m:t>9115</m:t>
                    </m:r>
                  </m:oMath>
                </a14:m>
                <a:r>
                  <a:rPr lang="en-US" sz="2000" dirty="0">
                    <a:latin typeface="Times New Roman" panose="02020603050405020304" pitchFamily="18" charset="0"/>
                    <a:cs typeface="Times New Roman" panose="02020603050405020304" pitchFamily="18" charset="0"/>
                  </a:rPr>
                  <a:t> </a:t>
                </a:r>
                <a:endParaRPr lang="en-US" sz="2000" b="0" dirty="0">
                  <a:latin typeface="Times New Roman" panose="02020603050405020304" pitchFamily="18" charset="0"/>
                  <a:cs typeface="Times New Roman" panose="02020603050405020304" pitchFamily="18" charset="0"/>
                </a:endParaRPr>
              </a:p>
              <a:p>
                <a:pPr marL="342900" indent="-342900">
                  <a:spcBef>
                    <a:spcPts val="0"/>
                  </a:spcBef>
                  <a:buFont typeface="Wingdings" panose="05000000000000000000" pitchFamily="2" charset="2"/>
                  <a:buChar char="v"/>
                </a:pPr>
                <a:r>
                  <a:rPr lang="en-US" sz="2000" b="0" dirty="0">
                    <a:latin typeface="Times New Roman" panose="02020603050405020304" pitchFamily="18" charset="0"/>
                    <a:cs typeface="Times New Roman" panose="02020603050405020304" pitchFamily="18" charset="0"/>
                  </a:rPr>
                  <a:t>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Times New Roman" pitchFamily="18" charset="0"/>
                      </a:rPr>
                      <m:t>𝜁</m:t>
                    </m:r>
                    <m:r>
                      <a:rPr lang="en-AU" sz="2000" b="0" i="1" smtClean="0">
                        <a:latin typeface="Cambria Math" panose="02040503050406030204" pitchFamily="18" charset="0"/>
                        <a:ea typeface="Cambria Math" panose="02040503050406030204" pitchFamily="18" charset="0"/>
                        <a:cs typeface="Times New Roman" pitchFamily="18" charset="0"/>
                      </a:rPr>
                      <m:t>=0.7253</m:t>
                    </m:r>
                  </m:oMath>
                </a14:m>
                <a:r>
                  <a:rPr lang="en-US" sz="2000" b="0" dirty="0">
                    <a:latin typeface="Times New Roman" pitchFamily="18" charset="0"/>
                    <a:cs typeface="Times New Roman" pitchFamily="18" charset="0"/>
                  </a:rPr>
                  <a:t> and 0.9547 (2 possible solution)</a:t>
                </a:r>
              </a:p>
              <a:p>
                <a:pPr marL="342900" indent="-342900">
                  <a:spcBef>
                    <a:spcPts val="0"/>
                  </a:spcBef>
                  <a:buFont typeface="Wingdings" panose="05000000000000000000" pitchFamily="2" charset="2"/>
                  <a:buChar char="v"/>
                </a:pPr>
                <a:r>
                  <a:rPr lang="en-US" sz="2000" dirty="0">
                    <a:latin typeface="Times New Roman" pitchFamily="18" charset="0"/>
                    <a:cs typeface="Times New Roman" pitchFamily="18" charset="0"/>
                  </a:rPr>
                  <a:t>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Times New Roman" pitchFamily="18" charset="0"/>
                      </a:rPr>
                      <m:t>𝜁</m:t>
                    </m:r>
                    <m:r>
                      <a:rPr lang="en-AU" sz="2000" b="0" i="1" smtClean="0">
                        <a:latin typeface="Cambria Math" panose="02040503050406030204" pitchFamily="18" charset="0"/>
                        <a:ea typeface="Cambria Math" panose="02040503050406030204" pitchFamily="18" charset="0"/>
                        <a:cs typeface="Times New Roman" pitchFamily="18" charset="0"/>
                      </a:rPr>
                      <m:t>=0.7253</m:t>
                    </m:r>
                  </m:oMath>
                </a14:m>
                <a:r>
                  <a:rPr lang="en-US" sz="2000" b="0" dirty="0">
                    <a:latin typeface="Times New Roman" pitchFamily="18" charset="0"/>
                    <a:cs typeface="Times New Roman" pitchFamily="18" charset="0"/>
                  </a:rPr>
                  <a:t>, </a:t>
                </a:r>
                <a14:m>
                  <m:oMath xmlns:m="http://schemas.openxmlformats.org/officeDocument/2006/math">
                    <m:sSub>
                      <m:sSubPr>
                        <m:ctrlPr>
                          <a:rPr lang="en-US" sz="2000" b="0" i="1" smtClean="0">
                            <a:latin typeface="Cambria Math" panose="02040503050406030204" pitchFamily="18" charset="0"/>
                            <a:cs typeface="Times New Roman" pitchFamily="18" charset="0"/>
                          </a:rPr>
                        </m:ctrlPr>
                      </m:sSubPr>
                      <m:e>
                        <m:r>
                          <a:rPr lang="en-US" sz="2000" b="0" i="1" smtClean="0">
                            <a:latin typeface="Cambria Math" panose="02040503050406030204" pitchFamily="18" charset="0"/>
                            <a:ea typeface="Cambria Math" panose="02040503050406030204" pitchFamily="18" charset="0"/>
                            <a:cs typeface="Times New Roman" pitchFamily="18" charset="0"/>
                          </a:rPr>
                          <m:t>𝜔</m:t>
                        </m:r>
                      </m:e>
                      <m:sub>
                        <m:r>
                          <a:rPr lang="en-AU" sz="2000" b="0" i="1" smtClean="0">
                            <a:latin typeface="Cambria Math" panose="02040503050406030204" pitchFamily="18" charset="0"/>
                            <a:cs typeface="Times New Roman" pitchFamily="18" charset="0"/>
                          </a:rPr>
                          <m:t>𝑛</m:t>
                        </m:r>
                      </m:sub>
                    </m:sSub>
                    <m:r>
                      <a:rPr lang="en-AU" sz="2000" b="0" i="1" smtClean="0">
                        <a:latin typeface="Cambria Math" panose="02040503050406030204" pitchFamily="18" charset="0"/>
                        <a:cs typeface="Times New Roman" pitchFamily="18" charset="0"/>
                      </a:rPr>
                      <m:t>=</m:t>
                    </m:r>
                    <m:f>
                      <m:fPr>
                        <m:ctrlPr>
                          <a:rPr lang="en-AU" sz="2000" b="0" i="1" smtClean="0">
                            <a:latin typeface="Cambria Math" panose="02040503050406030204" pitchFamily="18" charset="0"/>
                            <a:cs typeface="Times New Roman" pitchFamily="18" charset="0"/>
                          </a:rPr>
                        </m:ctrlPr>
                      </m:fPr>
                      <m:num>
                        <m:sSub>
                          <m:sSubPr>
                            <m:ctrlPr>
                              <a:rPr lang="en-AU" sz="2000" b="0" i="1" smtClean="0">
                                <a:latin typeface="Cambria Math" panose="02040503050406030204" pitchFamily="18" charset="0"/>
                                <a:cs typeface="Times New Roman" pitchFamily="18" charset="0"/>
                              </a:rPr>
                            </m:ctrlPr>
                          </m:sSubPr>
                          <m:e>
                            <m:r>
                              <a:rPr lang="en-AU" sz="2000" b="0" i="1" smtClean="0">
                                <a:latin typeface="Cambria Math" panose="02040503050406030204" pitchFamily="18" charset="0"/>
                                <a:ea typeface="Cambria Math" panose="02040503050406030204" pitchFamily="18" charset="0"/>
                                <a:cs typeface="Times New Roman" pitchFamily="18" charset="0"/>
                              </a:rPr>
                              <m:t>𝜔</m:t>
                            </m:r>
                          </m:e>
                          <m:sub>
                            <m:r>
                              <a:rPr lang="en-AU" sz="2000" b="0" i="1" smtClean="0">
                                <a:latin typeface="Cambria Math" panose="02040503050406030204" pitchFamily="18" charset="0"/>
                                <a:cs typeface="Times New Roman" pitchFamily="18" charset="0"/>
                              </a:rPr>
                              <m:t>𝑑</m:t>
                            </m:r>
                          </m:sub>
                        </m:sSub>
                      </m:num>
                      <m:den>
                        <m:rad>
                          <m:radPr>
                            <m:degHide m:val="on"/>
                            <m:ctrlPr>
                              <a:rPr lang="en-AU"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AU" sz="2000" i="1">
                                <a:latin typeface="Cambria Math" panose="02040503050406030204" pitchFamily="18" charset="0"/>
                                <a:ea typeface="Cambria Math" panose="02040503050406030204" pitchFamily="18" charset="0"/>
                                <a:cs typeface="Times New Roman" panose="02020603050405020304" pitchFamily="18" charset="0"/>
                              </a:rPr>
                              <m:t>1−</m:t>
                            </m:r>
                            <m:sSup>
                              <m:sSupPr>
                                <m:ctrlPr>
                                  <a:rPr lang="en-AU"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AU" sz="2000" i="1">
                                    <a:latin typeface="Cambria Math" panose="02040503050406030204" pitchFamily="18" charset="0"/>
                                    <a:ea typeface="Cambria Math" panose="02040503050406030204" pitchFamily="18" charset="0"/>
                                    <a:cs typeface="Times New Roman" panose="02020603050405020304" pitchFamily="18" charset="0"/>
                                  </a:rPr>
                                  <m:t>𝜁</m:t>
                                </m:r>
                              </m:e>
                              <m:sup>
                                <m:r>
                                  <a:rPr lang="en-AU" sz="2000" i="1">
                                    <a:latin typeface="Cambria Math" panose="02040503050406030204" pitchFamily="18" charset="0"/>
                                    <a:ea typeface="Cambria Math" panose="02040503050406030204" pitchFamily="18" charset="0"/>
                                    <a:cs typeface="Times New Roman" panose="02020603050405020304" pitchFamily="18" charset="0"/>
                                  </a:rPr>
                                  <m:t>2</m:t>
                                </m:r>
                              </m:sup>
                            </m:sSup>
                          </m:e>
                        </m:rad>
                      </m:den>
                    </m:f>
                    <m:r>
                      <a:rPr lang="en-AU" sz="2000" b="0" i="1" smtClean="0">
                        <a:latin typeface="Cambria Math" panose="02040503050406030204" pitchFamily="18" charset="0"/>
                        <a:cs typeface="Times New Roman" pitchFamily="18" charset="0"/>
                      </a:rPr>
                      <m:t>=1368.8889</m:t>
                    </m:r>
                  </m:oMath>
                </a14:m>
                <a:r>
                  <a:rPr lang="en-AU" sz="2000" b="0" i="1" dirty="0">
                    <a:latin typeface="Cambria Math" panose="02040503050406030204" pitchFamily="18" charset="0"/>
                    <a:cs typeface="Times New Roman" pitchFamily="18" charset="0"/>
                  </a:rPr>
                  <a:t> </a:t>
                </a:r>
                <a:r>
                  <a:rPr lang="en-AU" sz="2000" b="0" dirty="0">
                    <a:latin typeface="Times New Roman" panose="02020603050405020304" pitchFamily="18" charset="0"/>
                    <a:cs typeface="Times New Roman" panose="02020603050405020304" pitchFamily="18" charset="0"/>
                  </a:rPr>
                  <a:t>rad/s; given </a:t>
                </a:r>
                <a14:m>
                  <m:oMath xmlns:m="http://schemas.openxmlformats.org/officeDocument/2006/math">
                    <m:r>
                      <a:rPr lang="en-AU" sz="2000" b="0" i="1" smtClean="0">
                        <a:latin typeface="Cambria Math" panose="02040503050406030204" pitchFamily="18" charset="0"/>
                        <a:cs typeface="Times New Roman" panose="02020603050405020304" pitchFamily="18" charset="0"/>
                      </a:rPr>
                      <m:t>𝑚</m:t>
                    </m:r>
                    <m:r>
                      <a:rPr lang="en-AU" sz="2000" b="0" i="1" smtClean="0">
                        <a:latin typeface="Cambria Math" panose="02040503050406030204" pitchFamily="18" charset="0"/>
                        <a:cs typeface="Times New Roman" panose="02020603050405020304" pitchFamily="18" charset="0"/>
                      </a:rPr>
                      <m:t>=0.01</m:t>
                    </m:r>
                  </m:oMath>
                </a14:m>
                <a:r>
                  <a:rPr lang="en-AU" sz="2000" b="0" i="1" dirty="0">
                    <a:latin typeface="Cambria Math" panose="02040503050406030204" pitchFamily="18" charset="0"/>
                    <a:cs typeface="Times New Roman" pitchFamily="18" charset="0"/>
                  </a:rPr>
                  <a:t> </a:t>
                </a:r>
                <a:r>
                  <a:rPr lang="en-AU" sz="2000" b="0" dirty="0">
                    <a:latin typeface="Times New Roman" panose="02020603050405020304" pitchFamily="18" charset="0"/>
                    <a:cs typeface="Times New Roman" panose="02020603050405020304" pitchFamily="18" charset="0"/>
                  </a:rPr>
                  <a:t>kg</a:t>
                </a:r>
                <a:r>
                  <a:rPr lang="en-AU" sz="2000" b="0" i="1" dirty="0">
                    <a:latin typeface="Cambria Math" panose="02040503050406030204" pitchFamily="18" charset="0"/>
                    <a:cs typeface="Times New Roman" pitchFamily="18" charset="0"/>
                  </a:rPr>
                  <a:t>;</a:t>
                </a:r>
              </a:p>
              <a:p>
                <a:pPr marL="342900" indent="-342900">
                  <a:spcBef>
                    <a:spcPts val="0"/>
                  </a:spcBef>
                  <a:buFont typeface="Wingdings" panose="05000000000000000000" pitchFamily="2" charset="2"/>
                  <a:buChar char="v"/>
                </a:pPr>
                <a:r>
                  <a:rPr lang="en-AU" sz="2000" b="0" dirty="0">
                    <a:latin typeface="Times New Roman" panose="02020603050405020304" pitchFamily="18" charset="0"/>
                    <a:cs typeface="Times New Roman" panose="02020603050405020304" pitchFamily="18" charset="0"/>
                  </a:rPr>
                  <a:t>Spring constant</a:t>
                </a:r>
                <a:r>
                  <a:rPr lang="en-AU" sz="2000" b="0" dirty="0">
                    <a:cs typeface="Times New Roman" pitchFamily="18" charset="0"/>
                  </a:rPr>
                  <a:t> </a:t>
                </a:r>
                <a14:m>
                  <m:oMath xmlns:m="http://schemas.openxmlformats.org/officeDocument/2006/math">
                    <m:r>
                      <a:rPr lang="en-AU" sz="2000" b="0" i="1" smtClean="0">
                        <a:latin typeface="Cambria Math" panose="02040503050406030204" pitchFamily="18" charset="0"/>
                        <a:cs typeface="Times New Roman" pitchFamily="18" charset="0"/>
                      </a:rPr>
                      <m:t>𝑘</m:t>
                    </m:r>
                    <m:r>
                      <a:rPr lang="en-AU" sz="2000" b="0" i="1" smtClean="0">
                        <a:latin typeface="Cambria Math" panose="02040503050406030204" pitchFamily="18" charset="0"/>
                        <a:cs typeface="Times New Roman" pitchFamily="18" charset="0"/>
                      </a:rPr>
                      <m:t>=</m:t>
                    </m:r>
                    <m:r>
                      <a:rPr lang="en-AU" sz="2000" b="0" i="1" smtClean="0">
                        <a:latin typeface="Cambria Math" panose="02040503050406030204" pitchFamily="18" charset="0"/>
                        <a:cs typeface="Times New Roman" pitchFamily="18" charset="0"/>
                      </a:rPr>
                      <m:t>𝑚</m:t>
                    </m:r>
                    <m:sSubSup>
                      <m:sSubSupPr>
                        <m:ctrlPr>
                          <a:rPr lang="en-AU" sz="2000" b="0" i="1" smtClean="0">
                            <a:latin typeface="Cambria Math" panose="02040503050406030204" pitchFamily="18" charset="0"/>
                            <a:cs typeface="Times New Roman" pitchFamily="18" charset="0"/>
                          </a:rPr>
                        </m:ctrlPr>
                      </m:sSubSupPr>
                      <m:e>
                        <m:r>
                          <a:rPr lang="en-AU" sz="2000" b="0" i="1" smtClean="0">
                            <a:latin typeface="Cambria Math" panose="02040503050406030204" pitchFamily="18" charset="0"/>
                            <a:ea typeface="Cambria Math" panose="02040503050406030204" pitchFamily="18" charset="0"/>
                            <a:cs typeface="Times New Roman" pitchFamily="18" charset="0"/>
                          </a:rPr>
                          <m:t>𝜔</m:t>
                        </m:r>
                      </m:e>
                      <m:sub>
                        <m:r>
                          <a:rPr lang="en-AU" sz="2000" b="0" i="1" smtClean="0">
                            <a:latin typeface="Cambria Math" panose="02040503050406030204" pitchFamily="18" charset="0"/>
                            <a:cs typeface="Times New Roman" pitchFamily="18" charset="0"/>
                          </a:rPr>
                          <m:t>𝑛</m:t>
                        </m:r>
                      </m:sub>
                      <m:sup>
                        <m:r>
                          <a:rPr lang="en-AU" sz="2000" b="0" i="1" smtClean="0">
                            <a:latin typeface="Cambria Math" panose="02040503050406030204" pitchFamily="18" charset="0"/>
                            <a:cs typeface="Times New Roman" pitchFamily="18" charset="0"/>
                          </a:rPr>
                          <m:t>2</m:t>
                        </m:r>
                      </m:sup>
                    </m:sSubSup>
                    <m:r>
                      <a:rPr lang="en-AU" sz="2000" b="0" i="1" smtClean="0">
                        <a:latin typeface="Cambria Math" panose="02040503050406030204" pitchFamily="18" charset="0"/>
                        <a:cs typeface="Times New Roman" pitchFamily="18" charset="0"/>
                      </a:rPr>
                      <m:t>=18738.5628</m:t>
                    </m:r>
                  </m:oMath>
                </a14:m>
                <a:r>
                  <a:rPr lang="en-US" sz="2000" b="0" dirty="0">
                    <a:latin typeface="Times New Roman" pitchFamily="18" charset="0"/>
                    <a:cs typeface="Times New Roman" pitchFamily="18" charset="0"/>
                  </a:rPr>
                  <a:t> N/m</a:t>
                </a:r>
              </a:p>
              <a:p>
                <a:pPr marL="342900" indent="-342900">
                  <a:spcBef>
                    <a:spcPts val="0"/>
                  </a:spcBef>
                  <a:buFont typeface="Wingdings" panose="05000000000000000000" pitchFamily="2" charset="2"/>
                  <a:buChar char="v"/>
                </a:pPr>
                <a:r>
                  <a:rPr lang="en-US" sz="2000" b="0" dirty="0">
                    <a:latin typeface="Times New Roman" pitchFamily="18" charset="0"/>
                    <a:cs typeface="Times New Roman" pitchFamily="18" charset="0"/>
                  </a:rPr>
                  <a:t>Damping coefficient </a:t>
                </a:r>
                <a14:m>
                  <m:oMath xmlns:m="http://schemas.openxmlformats.org/officeDocument/2006/math">
                    <m:r>
                      <a:rPr lang="en-AU" sz="2000" b="0" i="1" smtClean="0">
                        <a:latin typeface="Cambria Math" panose="02040503050406030204" pitchFamily="18" charset="0"/>
                        <a:cs typeface="Times New Roman" pitchFamily="18" charset="0"/>
                      </a:rPr>
                      <m:t>𝑐</m:t>
                    </m:r>
                    <m:r>
                      <a:rPr lang="en-AU" sz="2000" b="0" i="1" smtClean="0">
                        <a:latin typeface="Cambria Math" panose="02040503050406030204" pitchFamily="18" charset="0"/>
                        <a:cs typeface="Times New Roman" pitchFamily="18" charset="0"/>
                      </a:rPr>
                      <m:t>=2</m:t>
                    </m:r>
                    <m:r>
                      <a:rPr lang="en-AU" sz="2000" b="0" i="1" smtClean="0">
                        <a:latin typeface="Cambria Math" panose="02040503050406030204" pitchFamily="18" charset="0"/>
                        <a:ea typeface="Cambria Math" panose="02040503050406030204" pitchFamily="18" charset="0"/>
                        <a:cs typeface="Times New Roman" pitchFamily="18" charset="0"/>
                      </a:rPr>
                      <m:t>𝜁</m:t>
                    </m:r>
                    <m:sSub>
                      <m:sSubPr>
                        <m:ctrlPr>
                          <a:rPr lang="en-AU" sz="2000" b="0" i="1" smtClean="0">
                            <a:latin typeface="Cambria Math" panose="02040503050406030204" pitchFamily="18" charset="0"/>
                            <a:ea typeface="Cambria Math" panose="02040503050406030204" pitchFamily="18" charset="0"/>
                            <a:cs typeface="Times New Roman" pitchFamily="18" charset="0"/>
                          </a:rPr>
                        </m:ctrlPr>
                      </m:sSubPr>
                      <m:e>
                        <m:r>
                          <a:rPr lang="en-AU" sz="2000" b="0" i="1" smtClean="0">
                            <a:latin typeface="Cambria Math" panose="02040503050406030204" pitchFamily="18" charset="0"/>
                            <a:ea typeface="Cambria Math" panose="02040503050406030204" pitchFamily="18" charset="0"/>
                            <a:cs typeface="Times New Roman" pitchFamily="18" charset="0"/>
                          </a:rPr>
                          <m:t>𝜔</m:t>
                        </m:r>
                      </m:e>
                      <m:sub>
                        <m:r>
                          <a:rPr lang="en-AU" sz="2000" b="0" i="1" smtClean="0">
                            <a:latin typeface="Cambria Math" panose="02040503050406030204" pitchFamily="18" charset="0"/>
                            <a:ea typeface="Cambria Math" panose="02040503050406030204" pitchFamily="18" charset="0"/>
                            <a:cs typeface="Times New Roman" pitchFamily="18" charset="0"/>
                          </a:rPr>
                          <m:t>𝑛</m:t>
                        </m:r>
                      </m:sub>
                    </m:sSub>
                    <m:r>
                      <a:rPr lang="en-AU" sz="2000" b="0" i="1" smtClean="0">
                        <a:latin typeface="Cambria Math" panose="02040503050406030204" pitchFamily="18" charset="0"/>
                        <a:ea typeface="Cambria Math" panose="02040503050406030204" pitchFamily="18" charset="0"/>
                        <a:cs typeface="Times New Roman" pitchFamily="18" charset="0"/>
                      </a:rPr>
                      <m:t>𝑚</m:t>
                    </m:r>
                    <m:r>
                      <a:rPr lang="en-AU" sz="2000" b="0" i="1" smtClean="0">
                        <a:latin typeface="Cambria Math" panose="02040503050406030204" pitchFamily="18" charset="0"/>
                        <a:ea typeface="Cambria Math" panose="02040503050406030204" pitchFamily="18" charset="0"/>
                        <a:cs typeface="Times New Roman" pitchFamily="18" charset="0"/>
                      </a:rPr>
                      <m:t>=19.5871</m:t>
                    </m:r>
                  </m:oMath>
                </a14:m>
                <a:r>
                  <a:rPr lang="en-US" sz="2000" b="0" dirty="0">
                    <a:latin typeface="Times New Roman" pitchFamily="18" charset="0"/>
                    <a:cs typeface="Times New Roman" pitchFamily="18" charset="0"/>
                  </a:rPr>
                  <a:t> Ns/m;</a:t>
                </a:r>
              </a:p>
            </p:txBody>
          </p:sp>
        </mc:Choice>
        <mc:Fallback xmlns="">
          <p:sp>
            <p:nvSpPr>
              <p:cNvPr id="3" name="Text Box 5">
                <a:extLst>
                  <a:ext uri="{FF2B5EF4-FFF2-40B4-BE49-F238E27FC236}">
                    <a16:creationId xmlns:a16="http://schemas.microsoft.com/office/drawing/2014/main" id="{D4E8CDDA-F939-46D6-8721-1C7877A19C4A}"/>
                  </a:ext>
                </a:extLst>
              </p:cNvPr>
              <p:cNvSpPr txBox="1">
                <a:spLocks noRot="1" noChangeAspect="1" noMove="1" noResize="1" noEditPoints="1" noAdjustHandles="1" noChangeArrowheads="1" noChangeShapeType="1" noTextEdit="1"/>
              </p:cNvSpPr>
              <p:nvPr/>
            </p:nvSpPr>
            <p:spPr bwMode="auto">
              <a:xfrm>
                <a:off x="457200" y="2133600"/>
                <a:ext cx="8229600" cy="4005584"/>
              </a:xfrm>
              <a:prstGeom prst="rect">
                <a:avLst/>
              </a:prstGeom>
              <a:blipFill>
                <a:blip r:embed="rId2"/>
                <a:stretch>
                  <a:fillRect l="-667" b="-1826"/>
                </a:stretch>
              </a:blipFill>
              <a:ln w="9525">
                <a:noFill/>
                <a:miter lim="800000"/>
                <a:headEnd/>
                <a:tailEnd/>
              </a:ln>
              <a:effectLst/>
            </p:spPr>
            <p:txBody>
              <a:bodyPr/>
              <a:lstStyle/>
              <a:p>
                <a:r>
                  <a:rPr lang="en-AU">
                    <a:noFill/>
                  </a:rPr>
                  <a:t> </a:t>
                </a:r>
              </a:p>
            </p:txBody>
          </p:sp>
        </mc:Fallback>
      </mc:AlternateContent>
      <p:sp>
        <p:nvSpPr>
          <p:cNvPr id="4" name="Title 3">
            <a:extLst>
              <a:ext uri="{FF2B5EF4-FFF2-40B4-BE49-F238E27FC236}">
                <a16:creationId xmlns:a16="http://schemas.microsoft.com/office/drawing/2014/main" id="{181A5D6A-C034-4789-9146-14D3340A5F01}"/>
              </a:ext>
            </a:extLst>
          </p:cNvPr>
          <p:cNvSpPr>
            <a:spLocks noGrp="1"/>
          </p:cNvSpPr>
          <p:nvPr>
            <p:ph type="title"/>
          </p:nvPr>
        </p:nvSpPr>
        <p:spPr/>
        <p:txBody>
          <a:bodyPr/>
          <a:lstStyle/>
          <a:p>
            <a:pPr algn="ctr"/>
            <a:r>
              <a:rPr lang="en-AU" dirty="0"/>
              <a:t>Example 3</a:t>
            </a:r>
          </a:p>
        </p:txBody>
      </p:sp>
    </p:spTree>
    <p:extLst>
      <p:ext uri="{BB962C8B-B14F-4D97-AF65-F5344CB8AC3E}">
        <p14:creationId xmlns:p14="http://schemas.microsoft.com/office/powerpoint/2010/main" val="115498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5194-0C9C-4894-80C5-BA329C40CEBC}"/>
              </a:ext>
            </a:extLst>
          </p:cNvPr>
          <p:cNvSpPr>
            <a:spLocks noGrp="1"/>
          </p:cNvSpPr>
          <p:nvPr>
            <p:ph type="title"/>
          </p:nvPr>
        </p:nvSpPr>
        <p:spPr/>
        <p:txBody>
          <a:bodyPr/>
          <a:lstStyle/>
          <a:p>
            <a:pPr algn="ctr"/>
            <a:r>
              <a:rPr lang="en-AU" dirty="0"/>
              <a:t>Steady state response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762D70B-4886-4939-B511-0901893EB0B3}"/>
                  </a:ext>
                </a:extLst>
              </p:cNvPr>
              <p:cNvSpPr/>
              <p:nvPr/>
            </p:nvSpPr>
            <p:spPr>
              <a:xfrm>
                <a:off x="457200" y="1828800"/>
                <a:ext cx="8358809" cy="4698722"/>
              </a:xfrm>
              <a:prstGeom prst="rect">
                <a:avLst/>
              </a:prstGeom>
            </p:spPr>
            <p:txBody>
              <a:bodyPr wrap="square">
                <a:spAutoFit/>
              </a:bodyPr>
              <a:lstStyle/>
              <a:p>
                <a:pPr>
                  <a:lnSpc>
                    <a:spcPct val="120000"/>
                  </a:lnSpc>
                </a:pPr>
                <a:r>
                  <a:rPr lang="en-US" sz="2000" dirty="0">
                    <a:latin typeface="Times New Roman" pitchFamily="18" charset="0"/>
                    <a:cs typeface="Times New Roman" pitchFamily="18" charset="0"/>
                  </a:rPr>
                  <a:t>A 1DOF system under harmonic excitation: </a:t>
                </a:r>
                <a14:m>
                  <m:oMath xmlns:m="http://schemas.openxmlformats.org/officeDocument/2006/math">
                    <m:acc>
                      <m:accPr>
                        <m:chr m:val="̈"/>
                        <m:ctrlPr>
                          <a:rPr lang="en-AU" sz="2000" i="1" smtClean="0">
                            <a:solidFill>
                              <a:srgbClr val="000000"/>
                            </a:solidFill>
                            <a:latin typeface="Cambria Math" panose="02040503050406030204" pitchFamily="18" charset="0"/>
                            <a:ea typeface="Cambria Math" panose="02040503050406030204" pitchFamily="18" charset="0"/>
                          </a:rPr>
                        </m:ctrlPr>
                      </m:accPr>
                      <m:e>
                        <m:r>
                          <a:rPr lang="en-AU" sz="2000" i="1">
                            <a:solidFill>
                              <a:srgbClr val="000000"/>
                            </a:solidFill>
                            <a:latin typeface="Cambria Math" panose="02040503050406030204" pitchFamily="18" charset="0"/>
                            <a:ea typeface="Cambria Math" panose="02040503050406030204" pitchFamily="18" charset="0"/>
                          </a:rPr>
                          <m:t>𝑥</m:t>
                        </m:r>
                      </m:e>
                    </m:acc>
                    <m:r>
                      <a:rPr lang="en-AU" sz="2000" i="1">
                        <a:solidFill>
                          <a:srgbClr val="000000"/>
                        </a:solidFill>
                        <a:latin typeface="Cambria Math" panose="02040503050406030204" pitchFamily="18" charset="0"/>
                        <a:ea typeface="Cambria Math" panose="02040503050406030204" pitchFamily="18" charset="0"/>
                      </a:rPr>
                      <m:t>+2</m:t>
                    </m:r>
                    <m:r>
                      <a:rPr lang="en-AU" sz="2000" i="1">
                        <a:solidFill>
                          <a:srgbClr val="000000"/>
                        </a:solidFill>
                        <a:latin typeface="Cambria Math" panose="02040503050406030204" pitchFamily="18" charset="0"/>
                        <a:ea typeface="Cambria Math" panose="02040503050406030204" pitchFamily="18" charset="0"/>
                      </a:rPr>
                      <m:t>𝜁</m:t>
                    </m:r>
                    <m:sSub>
                      <m:sSubPr>
                        <m:ctrlPr>
                          <a:rPr lang="en-AU" sz="2000" i="1">
                            <a:solidFill>
                              <a:srgbClr val="000000"/>
                            </a:solidFill>
                            <a:latin typeface="Cambria Math" panose="02040503050406030204" pitchFamily="18" charset="0"/>
                            <a:ea typeface="Cambria Math" panose="02040503050406030204" pitchFamily="18" charset="0"/>
                          </a:rPr>
                        </m:ctrlPr>
                      </m:sSubPr>
                      <m:e>
                        <m:r>
                          <a:rPr lang="en-AU" sz="2000" i="1">
                            <a:solidFill>
                              <a:srgbClr val="000000"/>
                            </a:solidFill>
                            <a:latin typeface="Cambria Math" panose="02040503050406030204" pitchFamily="18" charset="0"/>
                            <a:ea typeface="Cambria Math" panose="02040503050406030204" pitchFamily="18" charset="0"/>
                          </a:rPr>
                          <m:t>𝜔</m:t>
                        </m:r>
                      </m:e>
                      <m:sub>
                        <m:r>
                          <a:rPr lang="en-AU" sz="2000" i="1">
                            <a:solidFill>
                              <a:srgbClr val="000000"/>
                            </a:solidFill>
                            <a:latin typeface="Cambria Math" panose="02040503050406030204" pitchFamily="18" charset="0"/>
                            <a:ea typeface="Cambria Math" panose="02040503050406030204" pitchFamily="18" charset="0"/>
                          </a:rPr>
                          <m:t>𝑛</m:t>
                        </m:r>
                      </m:sub>
                    </m:sSub>
                    <m:acc>
                      <m:accPr>
                        <m:chr m:val="̇"/>
                        <m:ctrlPr>
                          <a:rPr lang="en-AU" sz="2000" i="1">
                            <a:solidFill>
                              <a:srgbClr val="000000"/>
                            </a:solidFill>
                            <a:latin typeface="Cambria Math" panose="02040503050406030204" pitchFamily="18" charset="0"/>
                            <a:ea typeface="Cambria Math" panose="02040503050406030204" pitchFamily="18" charset="0"/>
                          </a:rPr>
                        </m:ctrlPr>
                      </m:accPr>
                      <m:e>
                        <m:r>
                          <a:rPr lang="en-AU" sz="2000" i="1">
                            <a:solidFill>
                              <a:srgbClr val="000000"/>
                            </a:solidFill>
                            <a:latin typeface="Cambria Math" panose="02040503050406030204" pitchFamily="18" charset="0"/>
                            <a:ea typeface="Cambria Math" panose="02040503050406030204" pitchFamily="18" charset="0"/>
                          </a:rPr>
                          <m:t>𝑥</m:t>
                        </m:r>
                      </m:e>
                    </m:acc>
                    <m:r>
                      <a:rPr lang="en-AU" sz="2000" b="0" i="1" smtClean="0">
                        <a:solidFill>
                          <a:srgbClr val="000000"/>
                        </a:solidFill>
                        <a:latin typeface="Cambria Math" panose="02040503050406030204" pitchFamily="18" charset="0"/>
                        <a:ea typeface="Cambria Math" panose="02040503050406030204" pitchFamily="18" charset="0"/>
                      </a:rPr>
                      <m:t>+</m:t>
                    </m:r>
                    <m:sSubSup>
                      <m:sSubSupPr>
                        <m:ctrlPr>
                          <a:rPr lang="en-AU" sz="2000" b="0" i="1" smtClean="0">
                            <a:solidFill>
                              <a:srgbClr val="000000"/>
                            </a:solidFill>
                            <a:latin typeface="Cambria Math" panose="02040503050406030204" pitchFamily="18" charset="0"/>
                            <a:ea typeface="Cambria Math" panose="02040503050406030204" pitchFamily="18" charset="0"/>
                          </a:rPr>
                        </m:ctrlPr>
                      </m:sSubSupPr>
                      <m:e>
                        <m:r>
                          <a:rPr lang="en-AU" sz="2000" b="0" i="1" smtClean="0">
                            <a:solidFill>
                              <a:srgbClr val="000000"/>
                            </a:solidFill>
                            <a:latin typeface="Cambria Math" panose="02040503050406030204" pitchFamily="18" charset="0"/>
                            <a:ea typeface="Cambria Math" panose="02040503050406030204" pitchFamily="18" charset="0"/>
                          </a:rPr>
                          <m:t>𝜔</m:t>
                        </m:r>
                      </m:e>
                      <m:sub>
                        <m:r>
                          <a:rPr lang="en-AU" sz="2000" b="0" i="1" smtClean="0">
                            <a:solidFill>
                              <a:srgbClr val="000000"/>
                            </a:solidFill>
                            <a:latin typeface="Cambria Math" panose="02040503050406030204" pitchFamily="18" charset="0"/>
                            <a:ea typeface="Cambria Math" panose="02040503050406030204" pitchFamily="18" charset="0"/>
                          </a:rPr>
                          <m:t>𝑛</m:t>
                        </m:r>
                      </m:sub>
                      <m:sup>
                        <m:r>
                          <a:rPr lang="en-AU" sz="2000" b="0" i="1" smtClean="0">
                            <a:solidFill>
                              <a:srgbClr val="000000"/>
                            </a:solidFill>
                            <a:latin typeface="Cambria Math" panose="02040503050406030204" pitchFamily="18" charset="0"/>
                            <a:ea typeface="Cambria Math" panose="02040503050406030204" pitchFamily="18" charset="0"/>
                          </a:rPr>
                          <m:t>2</m:t>
                        </m:r>
                      </m:sup>
                    </m:sSubSup>
                    <m:r>
                      <a:rPr lang="en-AU" sz="2000" b="0" i="1" smtClean="0">
                        <a:solidFill>
                          <a:srgbClr val="000000"/>
                        </a:solidFill>
                        <a:latin typeface="Cambria Math" panose="02040503050406030204" pitchFamily="18" charset="0"/>
                        <a:ea typeface="Cambria Math" panose="02040503050406030204" pitchFamily="18" charset="0"/>
                      </a:rPr>
                      <m:t>𝑥</m:t>
                    </m:r>
                    <m:r>
                      <a:rPr lang="en-AU" sz="2000" b="0" i="1" smtClean="0">
                        <a:solidFill>
                          <a:srgbClr val="000000"/>
                        </a:solidFill>
                        <a:latin typeface="Cambria Math" panose="02040503050406030204" pitchFamily="18" charset="0"/>
                        <a:ea typeface="Cambria Math" panose="02040503050406030204" pitchFamily="18" charset="0"/>
                      </a:rPr>
                      <m:t>=</m:t>
                    </m:r>
                    <m:sSub>
                      <m:sSubPr>
                        <m:ctrlPr>
                          <a:rPr lang="en-AU" sz="2000" b="0" i="1" smtClean="0">
                            <a:solidFill>
                              <a:srgbClr val="000000"/>
                            </a:solidFill>
                            <a:latin typeface="Cambria Math" panose="02040503050406030204" pitchFamily="18" charset="0"/>
                            <a:ea typeface="Cambria Math" panose="02040503050406030204" pitchFamily="18" charset="0"/>
                          </a:rPr>
                        </m:ctrlPr>
                      </m:sSubPr>
                      <m:e>
                        <m:r>
                          <a:rPr lang="en-AU" sz="2000" b="0" i="1" smtClean="0">
                            <a:solidFill>
                              <a:srgbClr val="000000"/>
                            </a:solidFill>
                            <a:latin typeface="Cambria Math" panose="02040503050406030204" pitchFamily="18" charset="0"/>
                            <a:ea typeface="Cambria Math" panose="02040503050406030204" pitchFamily="18" charset="0"/>
                          </a:rPr>
                          <m:t>𝑓</m:t>
                        </m:r>
                      </m:e>
                      <m:sub>
                        <m:r>
                          <a:rPr lang="en-AU" sz="2000" b="0" i="1" smtClean="0">
                            <a:solidFill>
                              <a:srgbClr val="000000"/>
                            </a:solidFill>
                            <a:latin typeface="Cambria Math" panose="02040503050406030204" pitchFamily="18" charset="0"/>
                            <a:ea typeface="Cambria Math" panose="02040503050406030204" pitchFamily="18" charset="0"/>
                          </a:rPr>
                          <m:t>0</m:t>
                        </m:r>
                      </m:sub>
                    </m:sSub>
                    <m:func>
                      <m:funcPr>
                        <m:ctrlPr>
                          <a:rPr lang="en-AU"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ea typeface="Cambria Math" panose="02040503050406030204" pitchFamily="18" charset="0"/>
                          </a:rPr>
                          <m:t>cos</m:t>
                        </m:r>
                      </m:fName>
                      <m:e>
                        <m:d>
                          <m:dPr>
                            <m:ctrlPr>
                              <a:rPr lang="en-AU" sz="2000" b="0" i="1" smtClean="0">
                                <a:solidFill>
                                  <a:srgbClr val="000000"/>
                                </a:solidFill>
                                <a:latin typeface="Cambria Math" panose="02040503050406030204" pitchFamily="18" charset="0"/>
                                <a:ea typeface="Cambria Math" panose="02040503050406030204" pitchFamily="18" charset="0"/>
                              </a:rPr>
                            </m:ctrlPr>
                          </m:dPr>
                          <m:e>
                            <m:r>
                              <a:rPr lang="en-AU" sz="2000" b="0" i="1" smtClean="0">
                                <a:solidFill>
                                  <a:srgbClr val="000000"/>
                                </a:solidFill>
                                <a:latin typeface="Cambria Math" panose="02040503050406030204" pitchFamily="18" charset="0"/>
                                <a:ea typeface="Cambria Math" panose="02040503050406030204" pitchFamily="18" charset="0"/>
                              </a:rPr>
                              <m:t>𝜔</m:t>
                            </m:r>
                            <m:r>
                              <a:rPr lang="en-AU" sz="2000" b="0" i="1" smtClean="0">
                                <a:solidFill>
                                  <a:srgbClr val="000000"/>
                                </a:solidFill>
                                <a:latin typeface="Cambria Math" panose="02040503050406030204" pitchFamily="18" charset="0"/>
                                <a:ea typeface="Cambria Math" panose="02040503050406030204" pitchFamily="18" charset="0"/>
                              </a:rPr>
                              <m:t>𝑡</m:t>
                            </m:r>
                          </m:e>
                        </m:d>
                      </m:e>
                    </m:func>
                  </m:oMath>
                </a14:m>
                <a:endParaRPr lang="en-AU" sz="2000" dirty="0">
                  <a:latin typeface="Times New Roman" panose="02020603050405020304" pitchFamily="18" charset="0"/>
                  <a:cs typeface="Times New Roman" panose="02020603050405020304" pitchFamily="18" charset="0"/>
                </a:endParaRPr>
              </a:p>
              <a:p>
                <a:pPr>
                  <a:lnSpc>
                    <a:spcPct val="120000"/>
                  </a:lnSpc>
                </a:pPr>
                <a:r>
                  <a:rPr lang="en-AU" sz="2000" dirty="0">
                    <a:latin typeface="Times New Roman" panose="02020603050405020304" pitchFamily="18" charset="0"/>
                    <a:cs typeface="Times New Roman" panose="02020603050405020304" pitchFamily="18" charset="0"/>
                  </a:rPr>
                  <a:t>In the steady state:</a:t>
                </a:r>
              </a:p>
              <a:p>
                <a:pPr>
                  <a:lnSpc>
                    <a:spcPct val="120000"/>
                  </a:lnSpc>
                </a:pPr>
                <a14:m>
                  <m:oMathPara xmlns:m="http://schemas.openxmlformats.org/officeDocument/2006/math">
                    <m:oMathParaPr>
                      <m:jc m:val="centerGroup"/>
                    </m:oMathParaPr>
                    <m:oMath xmlns:m="http://schemas.openxmlformats.org/officeDocument/2006/math">
                      <m:r>
                        <a:rPr lang="en-AU" sz="2000" b="0" i="1" smtClean="0">
                          <a:solidFill>
                            <a:srgbClr val="000000"/>
                          </a:solidFill>
                          <a:latin typeface="Cambria Math" panose="02040503050406030204" pitchFamily="18" charset="0"/>
                        </a:rPr>
                        <m:t>𝑥</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𝑡</m:t>
                      </m:r>
                      <m:r>
                        <a:rPr lang="en-AU" sz="2000" b="0" i="1" smtClean="0">
                          <a:solidFill>
                            <a:srgbClr val="000000"/>
                          </a:solidFill>
                          <a:latin typeface="Cambria Math" panose="02040503050406030204" pitchFamily="18" charset="0"/>
                        </a:rPr>
                        <m:t>)=</m:t>
                      </m:r>
                      <m:r>
                        <a:rPr lang="en-AU" sz="2000" i="1" smtClean="0">
                          <a:solidFill>
                            <a:srgbClr val="000000"/>
                          </a:solidFill>
                          <a:latin typeface="Cambria Math" panose="02040503050406030204" pitchFamily="18" charset="0"/>
                        </a:rPr>
                        <m:t>𝑋</m:t>
                      </m:r>
                      <m:func>
                        <m:funcPr>
                          <m:ctrlPr>
                            <a:rPr lang="en-AU" sz="2000" i="1">
                              <a:solidFill>
                                <a:srgbClr val="000000"/>
                              </a:solidFill>
                              <a:latin typeface="Cambria Math" panose="02040503050406030204" pitchFamily="18" charset="0"/>
                            </a:rPr>
                          </m:ctrlPr>
                        </m:funcPr>
                        <m:fName>
                          <m:r>
                            <m:rPr>
                              <m:sty m:val="p"/>
                            </m:rPr>
                            <a:rPr lang="en-AU" sz="2000">
                              <a:solidFill>
                                <a:srgbClr val="000000"/>
                              </a:solidFill>
                              <a:latin typeface="Cambria Math" panose="02040503050406030204" pitchFamily="18" charset="0"/>
                            </a:rPr>
                            <m:t>cos</m:t>
                          </m:r>
                        </m:fName>
                        <m:e>
                          <m:r>
                            <a:rPr lang="en-AU" sz="2000" i="1">
                              <a:solidFill>
                                <a:srgbClr val="000000"/>
                              </a:solidFill>
                              <a:latin typeface="Cambria Math" panose="02040503050406030204" pitchFamily="18" charset="0"/>
                            </a:rPr>
                            <m:t>(</m:t>
                          </m:r>
                        </m:e>
                      </m:func>
                      <m:r>
                        <a:rPr lang="en-AU" sz="2000" i="1">
                          <a:solidFill>
                            <a:srgbClr val="000000"/>
                          </a:solidFill>
                          <a:latin typeface="Cambria Math" panose="02040503050406030204" pitchFamily="18" charset="0"/>
                        </a:rPr>
                        <m:t>𝜔</m:t>
                      </m:r>
                      <m:r>
                        <a:rPr lang="en-AU" sz="2000" i="1">
                          <a:solidFill>
                            <a:srgbClr val="000000"/>
                          </a:solidFill>
                          <a:latin typeface="Cambria Math" panose="02040503050406030204" pitchFamily="18" charset="0"/>
                        </a:rPr>
                        <m:t>𝑡</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ea typeface="Cambria Math" panose="02040503050406030204" pitchFamily="18" charset="0"/>
                        </a:rPr>
                        <m:t>𝜃</m:t>
                      </m:r>
                      <m:r>
                        <a:rPr lang="en-AU" sz="2000" i="1">
                          <a:solidFill>
                            <a:srgbClr val="000000"/>
                          </a:solidFill>
                          <a:latin typeface="Cambria Math" panose="02040503050406030204" pitchFamily="18" charset="0"/>
                        </a:rPr>
                        <m:t>)</m:t>
                      </m:r>
                    </m:oMath>
                  </m:oMathPara>
                </a14:m>
                <a:endParaRPr lang="en-AU" sz="2000" dirty="0">
                  <a:latin typeface="Times New Roman" panose="02020603050405020304" pitchFamily="18" charset="0"/>
                  <a:cs typeface="Times New Roman" panose="020206030504050203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AU" sz="2000" i="1" smtClean="0">
                          <a:solidFill>
                            <a:srgbClr val="000000"/>
                          </a:solidFill>
                          <a:latin typeface="Cambria Math" panose="02040503050406030204" pitchFamily="18" charset="0"/>
                        </a:rPr>
                        <m:t>𝑋</m:t>
                      </m:r>
                      <m:r>
                        <a:rPr lang="en-AU" sz="2000" i="1">
                          <a:solidFill>
                            <a:srgbClr val="000000"/>
                          </a:solidFill>
                          <a:latin typeface="Cambria Math" panose="02040503050406030204" pitchFamily="18" charset="0"/>
                          <a:ea typeface="Cambria Math" panose="02040503050406030204" pitchFamily="18" charset="0"/>
                        </a:rPr>
                        <m:t>=</m:t>
                      </m:r>
                      <m:f>
                        <m:fPr>
                          <m:ctrlPr>
                            <a:rPr lang="en-AU" sz="2000" i="1" smtClean="0">
                              <a:solidFill>
                                <a:srgbClr val="000000"/>
                              </a:solidFill>
                              <a:latin typeface="Cambria Math" panose="02040503050406030204" pitchFamily="18" charset="0"/>
                              <a:ea typeface="Cambria Math" panose="02040503050406030204" pitchFamily="18" charset="0"/>
                            </a:rPr>
                          </m:ctrlPr>
                        </m:fPr>
                        <m:num>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𝑓</m:t>
                              </m:r>
                            </m:e>
                            <m:sub>
                              <m:r>
                                <a:rPr lang="en-AU" sz="2000" i="1">
                                  <a:solidFill>
                                    <a:srgbClr val="000000"/>
                                  </a:solidFill>
                                  <a:latin typeface="Cambria Math" panose="02040503050406030204" pitchFamily="18" charset="0"/>
                                </a:rPr>
                                <m:t>0</m:t>
                              </m:r>
                            </m:sub>
                          </m:sSub>
                        </m:num>
                        <m:den>
                          <m:rad>
                            <m:radPr>
                              <m:degHide m:val="on"/>
                              <m:ctrlPr>
                                <a:rPr lang="en-AU" sz="2000" i="1">
                                  <a:solidFill>
                                    <a:srgbClr val="000000"/>
                                  </a:solidFill>
                                  <a:latin typeface="Cambria Math" panose="02040503050406030204" pitchFamily="18" charset="0"/>
                                </a:rPr>
                              </m:ctrlPr>
                            </m:radPr>
                            <m:deg/>
                            <m:e>
                              <m:sSup>
                                <m:sSupPr>
                                  <m:ctrlPr>
                                    <a:rPr lang="en-AU" sz="2000" i="1">
                                      <a:solidFill>
                                        <a:srgbClr val="000000"/>
                                      </a:solidFill>
                                      <a:latin typeface="Cambria Math" panose="02040503050406030204" pitchFamily="18" charset="0"/>
                                    </a:rPr>
                                  </m:ctrlPr>
                                </m:sSupPr>
                                <m:e>
                                  <m:sSubSup>
                                    <m:sSubSupPr>
                                      <m:ctrlPr>
                                        <a:rPr lang="en-AU" sz="2000" i="1">
                                          <a:solidFill>
                                            <a:srgbClr val="000000"/>
                                          </a:solidFill>
                                          <a:latin typeface="Cambria Math" panose="02040503050406030204" pitchFamily="18" charset="0"/>
                                        </a:rPr>
                                      </m:ctrlPr>
                                    </m:sSubSupPr>
                                    <m:e>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𝜔</m:t>
                                      </m:r>
                                    </m:e>
                                    <m:sub>
                                      <m:r>
                                        <a:rPr lang="en-AU" sz="2000" i="1">
                                          <a:solidFill>
                                            <a:srgbClr val="000000"/>
                                          </a:solidFill>
                                          <a:latin typeface="Cambria Math" panose="02040503050406030204" pitchFamily="18" charset="0"/>
                                        </a:rPr>
                                        <m:t>𝑛</m:t>
                                      </m:r>
                                    </m:sub>
                                    <m:sup>
                                      <m:r>
                                        <a:rPr lang="en-AU" sz="2000" i="1">
                                          <a:solidFill>
                                            <a:srgbClr val="000000"/>
                                          </a:solidFill>
                                          <a:latin typeface="Cambria Math" panose="02040503050406030204" pitchFamily="18" charset="0"/>
                                        </a:rPr>
                                        <m:t>2</m:t>
                                      </m:r>
                                    </m:sup>
                                  </m:sSubSup>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d>
                                    <m:dPr>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ea typeface="Cambria Math" panose="02040503050406030204" pitchFamily="18" charset="0"/>
                                        </a:rPr>
                                        <m:t>2</m:t>
                                      </m:r>
                                      <m:r>
                                        <a:rPr lang="en-AU" sz="2000" i="1">
                                          <a:solidFill>
                                            <a:srgbClr val="000000"/>
                                          </a:solidFill>
                                          <a:latin typeface="Cambria Math" panose="02040503050406030204" pitchFamily="18" charset="0"/>
                                          <a:ea typeface="Cambria Math" panose="02040503050406030204" pitchFamily="18" charset="0"/>
                                        </a:rPr>
                                        <m:t>𝜁</m:t>
                                      </m:r>
                                      <m:sSub>
                                        <m:sSubPr>
                                          <m:ctrlPr>
                                            <a:rPr lang="en-AU" sz="2000" i="1">
                                              <a:solidFill>
                                                <a:srgbClr val="000000"/>
                                              </a:solidFill>
                                              <a:latin typeface="Cambria Math" panose="02040503050406030204" pitchFamily="18" charset="0"/>
                                              <a:ea typeface="Cambria Math" panose="02040503050406030204" pitchFamily="18" charset="0"/>
                                            </a:rPr>
                                          </m:ctrlPr>
                                        </m:sSubPr>
                                        <m:e>
                                          <m:r>
                                            <a:rPr lang="en-AU" sz="2000" i="1">
                                              <a:solidFill>
                                                <a:srgbClr val="000000"/>
                                              </a:solidFill>
                                              <a:latin typeface="Cambria Math" panose="02040503050406030204" pitchFamily="18" charset="0"/>
                                              <a:ea typeface="Cambria Math" panose="02040503050406030204" pitchFamily="18" charset="0"/>
                                            </a:rPr>
                                            <m:t>𝜔</m:t>
                                          </m:r>
                                        </m:e>
                                        <m:sub>
                                          <m:r>
                                            <a:rPr lang="en-AU" sz="2000" i="1">
                                              <a:solidFill>
                                                <a:srgbClr val="000000"/>
                                              </a:solidFill>
                                              <a:latin typeface="Cambria Math" panose="02040503050406030204" pitchFamily="18" charset="0"/>
                                              <a:ea typeface="Cambria Math" panose="02040503050406030204" pitchFamily="18" charset="0"/>
                                            </a:rPr>
                                            <m:t>𝑛</m:t>
                                          </m:r>
                                        </m:sub>
                                      </m:sSub>
                                      <m:r>
                                        <a:rPr lang="en-AU" sz="2000" i="1">
                                          <a:solidFill>
                                            <a:srgbClr val="000000"/>
                                          </a:solidFill>
                                          <a:latin typeface="Cambria Math" panose="02040503050406030204" pitchFamily="18" charset="0"/>
                                        </a:rPr>
                                        <m:t>𝜔</m:t>
                                      </m:r>
                                    </m:e>
                                  </m:d>
                                </m:e>
                                <m:sup>
                                  <m:r>
                                    <a:rPr lang="en-AU" sz="2000" i="1">
                                      <a:solidFill>
                                        <a:srgbClr val="000000"/>
                                      </a:solidFill>
                                      <a:latin typeface="Cambria Math" panose="02040503050406030204" pitchFamily="18" charset="0"/>
                                    </a:rPr>
                                    <m:t>2</m:t>
                                  </m:r>
                                </m:sup>
                              </m:sSup>
                            </m:e>
                          </m:rad>
                        </m:den>
                      </m:f>
                      <m:r>
                        <a:rPr lang="en-AU" sz="2000" b="0" i="1" smtClean="0">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0</m:t>
                              </m:r>
                            </m:sub>
                          </m:sSub>
                        </m:num>
                        <m:den>
                          <m:rad>
                            <m:radPr>
                              <m:degHide m:val="on"/>
                              <m:ctrlPr>
                                <a:rPr lang="en-AU" sz="2000" i="1">
                                  <a:solidFill>
                                    <a:srgbClr val="000000"/>
                                  </a:solidFill>
                                  <a:latin typeface="Cambria Math" panose="02040503050406030204" pitchFamily="18" charset="0"/>
                                </a:rPr>
                              </m:ctrlPr>
                            </m:radPr>
                            <m:deg/>
                            <m:e>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den>
                      </m:f>
                    </m:oMath>
                  </m:oMathPara>
                </a14:m>
                <a:endParaRPr lang="en-AU" sz="2000" dirty="0">
                  <a:latin typeface="Times New Roman" panose="02020603050405020304" pitchFamily="18" charset="0"/>
                  <a:cs typeface="Times New Roman" panose="020206030504050203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𝜃</m:t>
                      </m:r>
                      <m:r>
                        <a:rPr lang="en-AU" sz="2000" b="0" i="1" smtClean="0">
                          <a:latin typeface="Cambria Math" panose="02040503050406030204" pitchFamily="18" charset="0"/>
                          <a:ea typeface="Cambria Math" panose="02040503050406030204" pitchFamily="18" charset="0"/>
                          <a:cs typeface="Times New Roman" pitchFamily="18" charset="0"/>
                        </a:rPr>
                        <m:t>=</m:t>
                      </m:r>
                      <m:func>
                        <m:funcPr>
                          <m:ctrlPr>
                            <a:rPr lang="en-AU" sz="2000" b="0" i="1" smtClean="0">
                              <a:latin typeface="Cambria Math" panose="02040503050406030204" pitchFamily="18" charset="0"/>
                              <a:ea typeface="Cambria Math" panose="02040503050406030204" pitchFamily="18" charset="0"/>
                              <a:cs typeface="Times New Roman" pitchFamily="18" charset="0"/>
                            </a:rPr>
                          </m:ctrlPr>
                        </m:funcPr>
                        <m:fName>
                          <m:sSup>
                            <m:sSupPr>
                              <m:ctrlPr>
                                <a:rPr lang="en-AU" sz="2000" b="0" i="1" smtClean="0">
                                  <a:latin typeface="Cambria Math" panose="02040503050406030204" pitchFamily="18" charset="0"/>
                                  <a:ea typeface="Cambria Math" panose="02040503050406030204" pitchFamily="18" charset="0"/>
                                  <a:cs typeface="Times New Roman" pitchFamily="18" charset="0"/>
                                </a:rPr>
                              </m:ctrlPr>
                            </m:sSupPr>
                            <m:e>
                              <m:r>
                                <m:rPr>
                                  <m:sty m:val="p"/>
                                </m:rPr>
                                <a:rPr lang="en-AU" sz="2000" b="0" i="0" smtClean="0">
                                  <a:latin typeface="Cambria Math" panose="02040503050406030204" pitchFamily="18" charset="0"/>
                                  <a:ea typeface="Cambria Math" panose="02040503050406030204" pitchFamily="18" charset="0"/>
                                  <a:cs typeface="Times New Roman" pitchFamily="18" charset="0"/>
                                </a:rPr>
                                <m:t>tan</m:t>
                              </m:r>
                            </m:e>
                            <m:sup>
                              <m:r>
                                <a:rPr lang="en-AU" sz="2000" b="0" i="1" smtClean="0">
                                  <a:latin typeface="Cambria Math" panose="02040503050406030204" pitchFamily="18" charset="0"/>
                                  <a:ea typeface="Cambria Math" panose="02040503050406030204" pitchFamily="18" charset="0"/>
                                  <a:cs typeface="Times New Roman" pitchFamily="18" charset="0"/>
                                </a:rPr>
                                <m:t>−1</m:t>
                              </m:r>
                            </m:sup>
                          </m:sSup>
                        </m:fName>
                        <m:e>
                          <m:f>
                            <m:fPr>
                              <m:ctrlPr>
                                <a:rPr lang="en-AU" sz="2000" i="1">
                                  <a:latin typeface="Cambria Math" panose="02040503050406030204" pitchFamily="18" charset="0"/>
                                  <a:cs typeface="Times New Roman" pitchFamily="18" charset="0"/>
                                </a:rPr>
                              </m:ctrlPr>
                            </m:fPr>
                            <m:num>
                              <m:r>
                                <a:rPr lang="en-AU" sz="2000" i="1">
                                  <a:solidFill>
                                    <a:srgbClr val="000000"/>
                                  </a:solidFill>
                                  <a:latin typeface="Cambria Math" panose="02040503050406030204" pitchFamily="18" charset="0"/>
                                  <a:ea typeface="Cambria Math" panose="02040503050406030204" pitchFamily="18" charset="0"/>
                                </a:rPr>
                                <m:t>2</m:t>
                              </m:r>
                              <m:r>
                                <a:rPr lang="en-AU" sz="2000" i="1">
                                  <a:solidFill>
                                    <a:srgbClr val="000000"/>
                                  </a:solidFill>
                                  <a:latin typeface="Cambria Math" panose="02040503050406030204" pitchFamily="18" charset="0"/>
                                  <a:ea typeface="Cambria Math" panose="02040503050406030204" pitchFamily="18" charset="0"/>
                                </a:rPr>
                                <m:t>𝜁</m:t>
                              </m:r>
                              <m:sSub>
                                <m:sSubPr>
                                  <m:ctrlPr>
                                    <a:rPr lang="en-AU" sz="2000" i="1">
                                      <a:solidFill>
                                        <a:srgbClr val="000000"/>
                                      </a:solidFill>
                                      <a:latin typeface="Cambria Math" panose="02040503050406030204" pitchFamily="18" charset="0"/>
                                      <a:ea typeface="Cambria Math" panose="02040503050406030204" pitchFamily="18" charset="0"/>
                                    </a:rPr>
                                  </m:ctrlPr>
                                </m:sSubPr>
                                <m:e>
                                  <m:r>
                                    <a:rPr lang="en-AU" sz="2000" i="1">
                                      <a:solidFill>
                                        <a:srgbClr val="000000"/>
                                      </a:solidFill>
                                      <a:latin typeface="Cambria Math" panose="02040503050406030204" pitchFamily="18" charset="0"/>
                                      <a:ea typeface="Cambria Math" panose="02040503050406030204" pitchFamily="18" charset="0"/>
                                    </a:rPr>
                                    <m:t>𝜔</m:t>
                                  </m:r>
                                </m:e>
                                <m:sub>
                                  <m:r>
                                    <a:rPr lang="en-AU" sz="2000" i="1">
                                      <a:solidFill>
                                        <a:srgbClr val="000000"/>
                                      </a:solidFill>
                                      <a:latin typeface="Cambria Math" panose="02040503050406030204" pitchFamily="18" charset="0"/>
                                      <a:ea typeface="Cambria Math" panose="02040503050406030204" pitchFamily="18" charset="0"/>
                                    </a:rPr>
                                    <m:t>𝑛</m:t>
                                  </m:r>
                                </m:sub>
                              </m:sSub>
                              <m:r>
                                <a:rPr lang="en-AU" sz="2000" i="1">
                                  <a:solidFill>
                                    <a:srgbClr val="000000"/>
                                  </a:solidFill>
                                  <a:latin typeface="Cambria Math" panose="02040503050406030204" pitchFamily="18" charset="0"/>
                                </a:rPr>
                                <m:t>𝜔</m:t>
                              </m:r>
                            </m:num>
                            <m:den>
                              <m:sSubSup>
                                <m:sSubSupPr>
                                  <m:ctrlPr>
                                    <a:rPr lang="en-AU" sz="2000" i="1">
                                      <a:solidFill>
                                        <a:srgbClr val="000000"/>
                                      </a:solidFill>
                                      <a:latin typeface="Cambria Math" panose="02040503050406030204" pitchFamily="18" charset="0"/>
                                    </a:rPr>
                                  </m:ctrlPr>
                                </m:sSubSupPr>
                                <m:e>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𝜔</m:t>
                                  </m:r>
                                </m:e>
                                <m:sub>
                                  <m:r>
                                    <a:rPr lang="en-AU" sz="2000" i="1">
                                      <a:solidFill>
                                        <a:srgbClr val="000000"/>
                                      </a:solidFill>
                                      <a:latin typeface="Cambria Math" panose="02040503050406030204" pitchFamily="18" charset="0"/>
                                    </a:rPr>
                                    <m:t>𝑛</m:t>
                                  </m:r>
                                </m:sub>
                                <m:sup>
                                  <m:r>
                                    <a:rPr lang="en-AU" sz="2000" i="1">
                                      <a:solidFill>
                                        <a:srgbClr val="000000"/>
                                      </a:solidFill>
                                      <a:latin typeface="Cambria Math" panose="02040503050406030204" pitchFamily="18" charset="0"/>
                                    </a:rPr>
                                    <m:t>2</m:t>
                                  </m:r>
                                </m:sup>
                              </m:sSubSup>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den>
                          </m:f>
                        </m:e>
                      </m:func>
                      <m:r>
                        <a:rPr lang="en-AU" sz="2000" b="0" i="1" smtClean="0">
                          <a:solidFill>
                            <a:srgbClr val="000000"/>
                          </a:solidFill>
                          <a:latin typeface="Cambria Math" panose="02040503050406030204" pitchFamily="18" charset="0"/>
                        </a:rPr>
                        <m:t>=</m:t>
                      </m:r>
                      <m:func>
                        <m:funcPr>
                          <m:ctrlPr>
                            <a:rPr lang="en-AU" sz="2000" i="1">
                              <a:latin typeface="Cambria Math" panose="02040503050406030204" pitchFamily="18" charset="0"/>
                              <a:ea typeface="Cambria Math" panose="02040503050406030204" pitchFamily="18" charset="0"/>
                              <a:cs typeface="Times New Roman" pitchFamily="18" charset="0"/>
                            </a:rPr>
                          </m:ctrlPr>
                        </m:funcPr>
                        <m:fName>
                          <m:sSup>
                            <m:sSupPr>
                              <m:ctrlPr>
                                <a:rPr lang="en-AU" sz="2000" i="1">
                                  <a:latin typeface="Cambria Math" panose="02040503050406030204" pitchFamily="18" charset="0"/>
                                  <a:ea typeface="Cambria Math" panose="02040503050406030204" pitchFamily="18" charset="0"/>
                                  <a:cs typeface="Times New Roman" pitchFamily="18" charset="0"/>
                                </a:rPr>
                              </m:ctrlPr>
                            </m:sSupPr>
                            <m:e>
                              <m:r>
                                <m:rPr>
                                  <m:sty m:val="p"/>
                                </m:rPr>
                                <a:rPr lang="en-AU" sz="2000">
                                  <a:latin typeface="Cambria Math" panose="02040503050406030204" pitchFamily="18" charset="0"/>
                                  <a:ea typeface="Cambria Math" panose="02040503050406030204" pitchFamily="18" charset="0"/>
                                  <a:cs typeface="Times New Roman" pitchFamily="18" charset="0"/>
                                </a:rPr>
                                <m:t>tan</m:t>
                              </m:r>
                            </m:e>
                            <m:sup>
                              <m:r>
                                <a:rPr lang="en-AU" sz="2000" i="1">
                                  <a:latin typeface="Cambria Math" panose="02040503050406030204" pitchFamily="18" charset="0"/>
                                  <a:ea typeface="Cambria Math" panose="02040503050406030204" pitchFamily="18" charset="0"/>
                                  <a:cs typeface="Times New Roman" pitchFamily="18" charset="0"/>
                                </a:rPr>
                                <m:t>−1</m:t>
                              </m:r>
                            </m:sup>
                          </m:sSup>
                        </m:fName>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𝑘</m:t>
                                  </m:r>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𝑚</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𝜔</m:t>
                                      </m:r>
                                    </m:e>
                                    <m:sup>
                                      <m:r>
                                        <a:rPr lang="en-AU" sz="2000" i="1">
                                          <a:solidFill>
                                            <a:srgbClr val="000000"/>
                                          </a:solidFill>
                                          <a:latin typeface="Cambria Math" panose="02040503050406030204" pitchFamily="18" charset="0"/>
                                        </a:rPr>
                                        <m:t>2</m:t>
                                      </m:r>
                                    </m:sup>
                                  </m:sSup>
                                </m:e>
                              </m:d>
                            </m:den>
                          </m:f>
                        </m:e>
                      </m:func>
                      <m:r>
                        <a:rPr lang="en-AU" sz="2000" i="1">
                          <a:solidFill>
                            <a:srgbClr val="000000"/>
                          </a:solidFill>
                          <a:latin typeface="Cambria Math" panose="02040503050406030204" pitchFamily="18" charset="0"/>
                        </a:rPr>
                        <m:t>=</m:t>
                      </m:r>
                      <m:func>
                        <m:funcPr>
                          <m:ctrlPr>
                            <a:rPr lang="en-AU" sz="2000" i="1">
                              <a:latin typeface="Cambria Math" panose="02040503050406030204" pitchFamily="18" charset="0"/>
                              <a:ea typeface="Cambria Math" panose="02040503050406030204" pitchFamily="18" charset="0"/>
                              <a:cs typeface="Times New Roman" pitchFamily="18" charset="0"/>
                            </a:rPr>
                          </m:ctrlPr>
                        </m:funcPr>
                        <m:fName>
                          <m:sSup>
                            <m:sSupPr>
                              <m:ctrlPr>
                                <a:rPr lang="en-AU" sz="2000" i="1">
                                  <a:latin typeface="Cambria Math" panose="02040503050406030204" pitchFamily="18" charset="0"/>
                                  <a:ea typeface="Cambria Math" panose="02040503050406030204" pitchFamily="18" charset="0"/>
                                  <a:cs typeface="Times New Roman" pitchFamily="18" charset="0"/>
                                </a:rPr>
                              </m:ctrlPr>
                            </m:sSupPr>
                            <m:e>
                              <m:r>
                                <m:rPr>
                                  <m:sty m:val="p"/>
                                </m:rPr>
                                <a:rPr lang="en-AU" sz="2000">
                                  <a:latin typeface="Cambria Math" panose="02040503050406030204" pitchFamily="18" charset="0"/>
                                  <a:ea typeface="Cambria Math" panose="02040503050406030204" pitchFamily="18" charset="0"/>
                                  <a:cs typeface="Times New Roman" pitchFamily="18" charset="0"/>
                                </a:rPr>
                                <m:t>tan</m:t>
                              </m:r>
                            </m:e>
                            <m:sup>
                              <m:r>
                                <a:rPr lang="en-AU" sz="2000" i="1">
                                  <a:latin typeface="Cambria Math" panose="02040503050406030204" pitchFamily="18" charset="0"/>
                                  <a:ea typeface="Cambria Math" panose="02040503050406030204" pitchFamily="18" charset="0"/>
                                  <a:cs typeface="Times New Roman" pitchFamily="18" charset="0"/>
                                </a:rPr>
                                <m:t>−1</m:t>
                              </m:r>
                            </m:sup>
                          </m:sSup>
                        </m:fName>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num>
                            <m:den>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e>
                              </m:d>
                            </m:den>
                          </m:f>
                        </m:e>
                      </m:func>
                    </m:oMath>
                  </m:oMathPara>
                </a14:m>
                <a:endParaRPr lang="en-AU" sz="2000" dirty="0">
                  <a:latin typeface="Times New Roman" panose="02020603050405020304" pitchFamily="18" charset="0"/>
                  <a:cs typeface="Times New Roman" panose="02020603050405020304" pitchFamily="18" charset="0"/>
                </a:endParaRPr>
              </a:p>
              <a:p>
                <a:pPr>
                  <a:lnSpc>
                    <a:spcPct val="120000"/>
                  </a:lnSpc>
                </a:pPr>
                <a:r>
                  <a:rPr lang="en-AU" sz="2000" dirty="0">
                    <a:latin typeface="Times New Roman" panose="02020603050405020304" pitchFamily="18" charset="0"/>
                    <a:cs typeface="Times New Roman" panose="02020603050405020304" pitchFamily="18" charset="0"/>
                  </a:rPr>
                  <a:t>Amplitude ratio</a:t>
                </a:r>
              </a:p>
              <a:p>
                <a:pPr>
                  <a:lnSpc>
                    <a:spcPct val="120000"/>
                  </a:lnSpc>
                </a:pPr>
                <a14:m>
                  <m:oMathPara xmlns:m="http://schemas.openxmlformats.org/officeDocument/2006/math">
                    <m:oMathParaPr>
                      <m:jc m:val="centerGroup"/>
                    </m:oMathParaPr>
                    <m:oMath xmlns:m="http://schemas.openxmlformats.org/officeDocument/2006/math">
                      <m:r>
                        <a:rPr lang="en-AU" sz="2000" i="1" smtClean="0">
                          <a:solidFill>
                            <a:srgbClr val="000000"/>
                          </a:solidFill>
                          <a:latin typeface="Cambria Math" panose="02040503050406030204" pitchFamily="18" charset="0"/>
                        </a:rPr>
                        <m:t>𝑀</m:t>
                      </m:r>
                      <m:r>
                        <a:rPr lang="en-AU" sz="2000" i="1" smtClean="0">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𝑋</m:t>
                          </m:r>
                        </m:num>
                        <m:den>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𝛿</m:t>
                              </m:r>
                            </m:e>
                            <m:sub>
                              <m:r>
                                <a:rPr lang="en-AU" sz="2000" i="1">
                                  <a:solidFill>
                                    <a:srgbClr val="000000"/>
                                  </a:solidFill>
                                  <a:latin typeface="Cambria Math" panose="02040503050406030204" pitchFamily="18" charset="0"/>
                                </a:rPr>
                                <m:t>𝑠𝑡</m:t>
                              </m:r>
                            </m:sub>
                          </m:sSub>
                        </m:den>
                      </m:f>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𝑘𝑋</m:t>
                          </m:r>
                        </m:num>
                        <m:den>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0</m:t>
                              </m:r>
                            </m:sub>
                          </m:sSub>
                        </m:den>
                      </m:f>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m:t>
                          </m:r>
                        </m:num>
                        <m:den>
                          <m:rad>
                            <m:radPr>
                              <m:degHide m:val="on"/>
                              <m:ctrlPr>
                                <a:rPr lang="en-AU" sz="2000" i="1">
                                  <a:solidFill>
                                    <a:srgbClr val="000000"/>
                                  </a:solidFill>
                                  <a:latin typeface="Cambria Math" panose="02040503050406030204" pitchFamily="18" charset="0"/>
                                </a:rPr>
                              </m:ctrlPr>
                            </m:radPr>
                            <m:deg/>
                            <m:e>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d>
                                            <m:dPr>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𝜔</m:t>
                                                  </m:r>
                                                </m:num>
                                                <m:den>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𝜔</m:t>
                                                      </m:r>
                                                    </m:e>
                                                    <m:sub>
                                                      <m:r>
                                                        <a:rPr lang="en-AU" sz="2000" i="1">
                                                          <a:solidFill>
                                                            <a:srgbClr val="000000"/>
                                                          </a:solidFill>
                                                          <a:latin typeface="Cambria Math" panose="02040503050406030204" pitchFamily="18" charset="0"/>
                                                        </a:rPr>
                                                        <m:t>𝑛</m:t>
                                                      </m:r>
                                                    </m:sub>
                                                  </m:sSub>
                                                </m:den>
                                              </m:f>
                                            </m:e>
                                          </m:d>
                                        </m:e>
                                        <m:sup>
                                          <m:r>
                                            <a:rPr lang="en-AU" sz="2000" i="1">
                                              <a:solidFill>
                                                <a:srgbClr val="000000"/>
                                              </a:solidFill>
                                              <a:latin typeface="Cambria Math" panose="02040503050406030204" pitchFamily="18" charset="0"/>
                                            </a:rPr>
                                            <m:t>2</m:t>
                                          </m:r>
                                        </m:sup>
                                      </m:sSup>
                                    </m:e>
                                  </m:d>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d>
                                        <m:dPr>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𝜔</m:t>
                                              </m:r>
                                            </m:num>
                                            <m:den>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𝜔</m:t>
                                                  </m:r>
                                                </m:e>
                                                <m:sub>
                                                  <m:r>
                                                    <a:rPr lang="en-AU" sz="2000" i="1">
                                                      <a:solidFill>
                                                        <a:srgbClr val="000000"/>
                                                      </a:solidFill>
                                                      <a:latin typeface="Cambria Math" panose="02040503050406030204" pitchFamily="18" charset="0"/>
                                                    </a:rPr>
                                                    <m:t>𝑛</m:t>
                                                  </m:r>
                                                </m:sub>
                                              </m:sSub>
                                            </m:den>
                                          </m:f>
                                        </m:e>
                                      </m:d>
                                    </m:e>
                                  </m:d>
                                </m:e>
                                <m:sup>
                                  <m:r>
                                    <a:rPr lang="en-AU" sz="2000" i="1">
                                      <a:solidFill>
                                        <a:srgbClr val="000000"/>
                                      </a:solidFill>
                                      <a:latin typeface="Cambria Math" panose="02040503050406030204" pitchFamily="18" charset="0"/>
                                    </a:rPr>
                                    <m:t>2</m:t>
                                  </m:r>
                                </m:sup>
                              </m:sSup>
                            </m:e>
                          </m:rad>
                        </m:den>
                      </m:f>
                      <m:r>
                        <a:rPr lang="en-AU" sz="2000" i="1">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m:t>
                          </m:r>
                        </m:num>
                        <m:den>
                          <m:rad>
                            <m:radPr>
                              <m:degHide m:val="on"/>
                              <m:ctrlPr>
                                <a:rPr lang="en-AU" sz="2000" i="1">
                                  <a:solidFill>
                                    <a:srgbClr val="000000"/>
                                  </a:solidFill>
                                  <a:latin typeface="Cambria Math" panose="02040503050406030204" pitchFamily="18" charset="0"/>
                                </a:rPr>
                              </m:ctrlPr>
                            </m:radPr>
                            <m:deg/>
                            <m:e>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e>
                                  </m:d>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e>
                                  </m:d>
                                </m:e>
                                <m:sup>
                                  <m:r>
                                    <a:rPr lang="en-AU" sz="2000" i="1">
                                      <a:solidFill>
                                        <a:srgbClr val="000000"/>
                                      </a:solidFill>
                                      <a:latin typeface="Cambria Math" panose="02040503050406030204" pitchFamily="18" charset="0"/>
                                    </a:rPr>
                                    <m:t>2</m:t>
                                  </m:r>
                                </m:sup>
                              </m:sSup>
                            </m:e>
                          </m:rad>
                        </m:den>
                      </m:f>
                    </m:oMath>
                  </m:oMathPara>
                </a14:m>
                <a:endParaRPr lang="en-AU" sz="2000" dirty="0">
                  <a:latin typeface="Times New Roman" panose="02020603050405020304" pitchFamily="18"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B762D70B-4886-4939-B511-0901893EB0B3}"/>
                  </a:ext>
                </a:extLst>
              </p:cNvPr>
              <p:cNvSpPr>
                <a:spLocks noRot="1" noChangeAspect="1" noMove="1" noResize="1" noEditPoints="1" noAdjustHandles="1" noChangeArrowheads="1" noChangeShapeType="1" noTextEdit="1"/>
              </p:cNvSpPr>
              <p:nvPr/>
            </p:nvSpPr>
            <p:spPr>
              <a:xfrm>
                <a:off x="457200" y="1828800"/>
                <a:ext cx="8358809" cy="4698722"/>
              </a:xfrm>
              <a:prstGeom prst="rect">
                <a:avLst/>
              </a:prstGeom>
              <a:blipFill>
                <a:blip r:embed="rId2"/>
                <a:stretch>
                  <a:fillRect l="-729"/>
                </a:stretch>
              </a:blipFill>
            </p:spPr>
            <p:txBody>
              <a:bodyPr/>
              <a:lstStyle/>
              <a:p>
                <a:r>
                  <a:rPr lang="en-AU">
                    <a:noFill/>
                  </a:rPr>
                  <a:t> </a:t>
                </a:r>
              </a:p>
            </p:txBody>
          </p:sp>
        </mc:Fallback>
      </mc:AlternateContent>
    </p:spTree>
    <p:extLst>
      <p:ext uri="{BB962C8B-B14F-4D97-AF65-F5344CB8AC3E}">
        <p14:creationId xmlns:p14="http://schemas.microsoft.com/office/powerpoint/2010/main" val="373278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D016-6873-4192-B4A9-0A15D4C0D8F3}"/>
              </a:ext>
            </a:extLst>
          </p:cNvPr>
          <p:cNvSpPr>
            <a:spLocks noGrp="1"/>
          </p:cNvSpPr>
          <p:nvPr>
            <p:ph type="title"/>
          </p:nvPr>
        </p:nvSpPr>
        <p:spPr/>
        <p:txBody>
          <a:bodyPr/>
          <a:lstStyle/>
          <a:p>
            <a:pPr algn="ctr"/>
            <a:r>
              <a:rPr lang="en-AU" dirty="0"/>
              <a:t>Amplitude ratio</a:t>
            </a:r>
          </a:p>
        </p:txBody>
      </p:sp>
      <p:pic>
        <p:nvPicPr>
          <p:cNvPr id="4" name="Picture 4">
            <a:extLst>
              <a:ext uri="{FF2B5EF4-FFF2-40B4-BE49-F238E27FC236}">
                <a16:creationId xmlns:a16="http://schemas.microsoft.com/office/drawing/2014/main" id="{18073813-4BE6-4BAE-A216-BF616AFF0C71}"/>
              </a:ext>
            </a:extLst>
          </p:cNvPr>
          <p:cNvPicPr>
            <a:picLocks noChangeAspect="1" noChangeArrowheads="1"/>
          </p:cNvPicPr>
          <p:nvPr/>
        </p:nvPicPr>
        <p:blipFill>
          <a:blip r:embed="rId2" cstate="print"/>
          <a:srcRect/>
          <a:stretch>
            <a:fillRect/>
          </a:stretch>
        </p:blipFill>
        <p:spPr bwMode="auto">
          <a:xfrm>
            <a:off x="521898" y="1981200"/>
            <a:ext cx="4888302" cy="42672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A0B9B8-29BA-40F1-97F8-3032B511677D}"/>
                  </a:ext>
                </a:extLst>
              </p:cNvPr>
              <p:cNvSpPr txBox="1"/>
              <p:nvPr/>
            </p:nvSpPr>
            <p:spPr>
              <a:xfrm>
                <a:off x="5497902" y="2971885"/>
                <a:ext cx="3124200" cy="2493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2000" i="1" smtClean="0">
                          <a:solidFill>
                            <a:srgbClr val="000000"/>
                          </a:solidFill>
                          <a:latin typeface="Cambria Math" panose="02040503050406030204" pitchFamily="18" charset="0"/>
                        </a:rPr>
                        <m:t>𝑀</m:t>
                      </m:r>
                      <m:r>
                        <a:rPr lang="en-AU" sz="2000" i="1" smtClean="0">
                          <a:solidFill>
                            <a:srgbClr val="000000"/>
                          </a:solidFill>
                          <a:latin typeface="Cambria Math" panose="02040503050406030204" pitchFamily="18" charset="0"/>
                        </a:rPr>
                        <m:t>=</m:t>
                      </m:r>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1</m:t>
                          </m:r>
                        </m:num>
                        <m:den>
                          <m:rad>
                            <m:radPr>
                              <m:degHide m:val="on"/>
                              <m:ctrlPr>
                                <a:rPr lang="en-AU" sz="2000" i="1">
                                  <a:solidFill>
                                    <a:srgbClr val="000000"/>
                                  </a:solidFill>
                                  <a:latin typeface="Cambria Math" panose="02040503050406030204" pitchFamily="18" charset="0"/>
                                </a:rPr>
                              </m:ctrlPr>
                            </m:radPr>
                            <m:deg/>
                            <m:e>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e>
                                  </m:d>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sSup>
                                <m:sSupPr>
                                  <m:ctrlPr>
                                    <a:rPr lang="en-AU" sz="2000" i="1">
                                      <a:solidFill>
                                        <a:srgbClr val="000000"/>
                                      </a:solidFill>
                                      <a:latin typeface="Cambria Math" panose="02040503050406030204" pitchFamily="18" charset="0"/>
                                    </a:rPr>
                                  </m:ctrlPr>
                                </m:sSupPr>
                                <m:e>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e>
                                  </m:d>
                                </m:e>
                                <m:sup>
                                  <m:r>
                                    <a:rPr lang="en-AU" sz="2000" i="1">
                                      <a:solidFill>
                                        <a:srgbClr val="000000"/>
                                      </a:solidFill>
                                      <a:latin typeface="Cambria Math" panose="02040503050406030204" pitchFamily="18" charset="0"/>
                                    </a:rPr>
                                    <m:t>2</m:t>
                                  </m:r>
                                </m:sup>
                              </m:sSup>
                            </m:e>
                          </m:rad>
                        </m:den>
                      </m:f>
                    </m:oMath>
                  </m:oMathPara>
                </a14:m>
                <a:endParaRPr lang="en-AU" sz="2000" dirty="0"/>
              </a:p>
              <a:p>
                <a:endParaRPr lang="en-AU" sz="2000" dirty="0"/>
              </a:p>
              <a:p>
                <a:r>
                  <a:rPr lang="en-AU" sz="2000" dirty="0">
                    <a:latin typeface="Times New Roman" panose="02020603050405020304" pitchFamily="18" charset="0"/>
                    <a:cs typeface="Times New Roman" panose="02020603050405020304" pitchFamily="18" charset="0"/>
                  </a:rPr>
                  <a:t>Damping has a large influence on the amplitude ratio near resonance where </a:t>
                </a:r>
                <a14:m>
                  <m:oMath xmlns:m="http://schemas.openxmlformats.org/officeDocument/2006/math">
                    <m:r>
                      <a:rPr lang="en-AU" sz="2000" b="0" i="1" smtClean="0">
                        <a:latin typeface="Cambria Math" panose="02040503050406030204" pitchFamily="18" charset="0"/>
                        <a:cs typeface="Times New Roman" panose="02020603050405020304" pitchFamily="18" charset="0"/>
                      </a:rPr>
                      <m:t>𝑟</m:t>
                    </m:r>
                    <m:r>
                      <a:rPr lang="en-AU" sz="2000" b="0" i="1" smtClean="0">
                        <a:latin typeface="Cambria Math" panose="02040503050406030204" pitchFamily="18" charset="0"/>
                        <a:cs typeface="Times New Roman" panose="02020603050405020304" pitchFamily="18" charset="0"/>
                      </a:rPr>
                      <m:t>=</m:t>
                    </m:r>
                    <m:f>
                      <m:fPr>
                        <m:ctrlPr>
                          <a:rPr lang="en-AU" sz="2000" b="0" i="1" smtClean="0">
                            <a:latin typeface="Cambria Math" panose="02040503050406030204" pitchFamily="18" charset="0"/>
                            <a:cs typeface="Times New Roman" panose="02020603050405020304" pitchFamily="18" charset="0"/>
                          </a:rPr>
                        </m:ctrlPr>
                      </m:fPr>
                      <m:num>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𝜔</m:t>
                        </m:r>
                      </m:num>
                      <m:den>
                        <m:sSub>
                          <m:sSubPr>
                            <m:ctrlPr>
                              <a:rPr lang="en-AU" sz="2000" b="0" i="1" smtClean="0">
                                <a:latin typeface="Cambria Math" panose="02040503050406030204" pitchFamily="18" charset="0"/>
                                <a:cs typeface="Times New Roman" panose="02020603050405020304" pitchFamily="18" charset="0"/>
                              </a:rPr>
                            </m:ctrlPr>
                          </m:sSubPr>
                          <m:e>
                            <m:r>
                              <a:rPr lang="en-AU" sz="2000"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AU" sz="2000" b="0" i="1" smtClean="0">
                                <a:latin typeface="Cambria Math" panose="02040503050406030204" pitchFamily="18" charset="0"/>
                                <a:cs typeface="Times New Roman" panose="02020603050405020304" pitchFamily="18" charset="0"/>
                              </a:rPr>
                              <m:t>𝑛</m:t>
                            </m:r>
                          </m:sub>
                        </m:sSub>
                      </m:den>
                    </m:f>
                    <m:r>
                      <a:rPr lang="en-AU" sz="2000" b="0" i="1" smtClean="0">
                        <a:latin typeface="Cambria Math" panose="02040503050406030204" pitchFamily="18" charset="0"/>
                        <a:cs typeface="Times New Roman" panose="02020603050405020304" pitchFamily="18" charset="0"/>
                      </a:rPr>
                      <m:t>=1</m:t>
                    </m:r>
                  </m:oMath>
                </a14:m>
                <a:endParaRPr lang="en-AU" sz="2000"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FA0B9B8-29BA-40F1-97F8-3032B511677D}"/>
                  </a:ext>
                </a:extLst>
              </p:cNvPr>
              <p:cNvSpPr txBox="1">
                <a:spLocks noRot="1" noChangeAspect="1" noMove="1" noResize="1" noEditPoints="1" noAdjustHandles="1" noChangeArrowheads="1" noChangeShapeType="1" noTextEdit="1"/>
              </p:cNvSpPr>
              <p:nvPr/>
            </p:nvSpPr>
            <p:spPr>
              <a:xfrm>
                <a:off x="5497902" y="2971885"/>
                <a:ext cx="3124200" cy="2493311"/>
              </a:xfrm>
              <a:prstGeom prst="rect">
                <a:avLst/>
              </a:prstGeom>
              <a:blipFill>
                <a:blip r:embed="rId3"/>
                <a:stretch>
                  <a:fillRect l="-2148"/>
                </a:stretch>
              </a:blipFill>
            </p:spPr>
            <p:txBody>
              <a:bodyPr/>
              <a:lstStyle/>
              <a:p>
                <a:r>
                  <a:rPr lang="en-AU">
                    <a:noFill/>
                  </a:rPr>
                  <a:t> </a:t>
                </a:r>
              </a:p>
            </p:txBody>
          </p:sp>
        </mc:Fallback>
      </mc:AlternateContent>
    </p:spTree>
    <p:extLst>
      <p:ext uri="{BB962C8B-B14F-4D97-AF65-F5344CB8AC3E}">
        <p14:creationId xmlns:p14="http://schemas.microsoft.com/office/powerpoint/2010/main" val="639803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5441-B436-4153-9ABD-A6F842D9CB67}"/>
              </a:ext>
            </a:extLst>
          </p:cNvPr>
          <p:cNvSpPr>
            <a:spLocks noGrp="1"/>
          </p:cNvSpPr>
          <p:nvPr>
            <p:ph type="title"/>
          </p:nvPr>
        </p:nvSpPr>
        <p:spPr/>
        <p:txBody>
          <a:bodyPr/>
          <a:lstStyle/>
          <a:p>
            <a:pPr algn="ctr"/>
            <a:r>
              <a:rPr lang="en-AU" dirty="0"/>
              <a:t>Resonance</a:t>
            </a:r>
          </a:p>
        </p:txBody>
      </p:sp>
      <p:pic>
        <p:nvPicPr>
          <p:cNvPr id="4" name="wine glass">
            <a:hlinkClick r:id="" action="ppaction://media"/>
            <a:extLst>
              <a:ext uri="{FF2B5EF4-FFF2-40B4-BE49-F238E27FC236}">
                <a16:creationId xmlns:a16="http://schemas.microsoft.com/office/drawing/2014/main" id="{BB767283-F50F-4275-9E03-12B83B1CAC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600" y="2057400"/>
            <a:ext cx="6604000" cy="3714750"/>
          </a:xfrm>
          <a:prstGeom prst="rect">
            <a:avLst/>
          </a:prstGeom>
        </p:spPr>
      </p:pic>
    </p:spTree>
    <p:extLst>
      <p:ext uri="{BB962C8B-B14F-4D97-AF65-F5344CB8AC3E}">
        <p14:creationId xmlns:p14="http://schemas.microsoft.com/office/powerpoint/2010/main" val="3033119087"/>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D5C1-C3AA-4FBE-86EA-69C69DD36438}"/>
              </a:ext>
            </a:extLst>
          </p:cNvPr>
          <p:cNvSpPr>
            <a:spLocks noGrp="1"/>
          </p:cNvSpPr>
          <p:nvPr>
            <p:ph type="title"/>
          </p:nvPr>
        </p:nvSpPr>
        <p:spPr/>
        <p:txBody>
          <a:bodyPr/>
          <a:lstStyle/>
          <a:p>
            <a:pPr algn="ctr"/>
            <a:r>
              <a:rPr lang="en-AU" dirty="0"/>
              <a:t>Phase shift</a:t>
            </a:r>
          </a:p>
        </p:txBody>
      </p:sp>
      <p:pic>
        <p:nvPicPr>
          <p:cNvPr id="6" name="Picture 5">
            <a:extLst>
              <a:ext uri="{FF2B5EF4-FFF2-40B4-BE49-F238E27FC236}">
                <a16:creationId xmlns:a16="http://schemas.microsoft.com/office/drawing/2014/main" id="{A191776D-D815-4237-BCDE-34CED47C81BC}"/>
              </a:ext>
            </a:extLst>
          </p:cNvPr>
          <p:cNvPicPr>
            <a:picLocks noChangeAspect="1" noChangeArrowheads="1"/>
          </p:cNvPicPr>
          <p:nvPr/>
        </p:nvPicPr>
        <p:blipFill>
          <a:blip r:embed="rId2" cstate="print"/>
          <a:srcRect/>
          <a:stretch>
            <a:fillRect/>
          </a:stretch>
        </p:blipFill>
        <p:spPr bwMode="auto">
          <a:xfrm>
            <a:off x="680094" y="1809750"/>
            <a:ext cx="4120506" cy="459105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E55649F-7326-4593-B2E9-750425C58D49}"/>
                  </a:ext>
                </a:extLst>
              </p:cNvPr>
              <p:cNvSpPr txBox="1"/>
              <p:nvPr/>
            </p:nvSpPr>
            <p:spPr>
              <a:xfrm>
                <a:off x="5023494" y="2857893"/>
                <a:ext cx="3282306" cy="2376805"/>
              </a:xfrm>
              <a:prstGeom prst="rect">
                <a:avLst/>
              </a:prstGeom>
              <a:noFill/>
            </p:spPr>
            <p:txBody>
              <a:bodyPr wrap="square">
                <a:spAutoFit/>
              </a:bodyPr>
              <a:lstStyle/>
              <a:p>
                <a:pPr eaLnBrk="1" hangingPunct="1">
                  <a:spcBef>
                    <a:spcPct val="20000"/>
                  </a:spcBef>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𝜃</m:t>
                      </m:r>
                      <m:r>
                        <a:rPr lang="en-AU" sz="2000" i="1">
                          <a:solidFill>
                            <a:srgbClr val="000000"/>
                          </a:solidFill>
                          <a:latin typeface="Cambria Math" panose="02040503050406030204" pitchFamily="18" charset="0"/>
                        </a:rPr>
                        <m:t>=</m:t>
                      </m:r>
                      <m:func>
                        <m:funcPr>
                          <m:ctrlPr>
                            <a:rPr lang="en-AU" sz="2000" i="1">
                              <a:latin typeface="Cambria Math" panose="02040503050406030204" pitchFamily="18" charset="0"/>
                              <a:ea typeface="Cambria Math" panose="02040503050406030204" pitchFamily="18" charset="0"/>
                              <a:cs typeface="Times New Roman" pitchFamily="18" charset="0"/>
                            </a:rPr>
                          </m:ctrlPr>
                        </m:funcPr>
                        <m:fName>
                          <m:sSup>
                            <m:sSupPr>
                              <m:ctrlPr>
                                <a:rPr lang="en-AU" sz="2000" i="1">
                                  <a:latin typeface="Cambria Math" panose="02040503050406030204" pitchFamily="18" charset="0"/>
                                  <a:ea typeface="Cambria Math" panose="02040503050406030204" pitchFamily="18" charset="0"/>
                                  <a:cs typeface="Times New Roman" pitchFamily="18" charset="0"/>
                                </a:rPr>
                              </m:ctrlPr>
                            </m:sSupPr>
                            <m:e>
                              <m:r>
                                <m:rPr>
                                  <m:sty m:val="p"/>
                                </m:rPr>
                                <a:rPr lang="en-AU" sz="2000">
                                  <a:latin typeface="Cambria Math" panose="02040503050406030204" pitchFamily="18" charset="0"/>
                                  <a:ea typeface="Cambria Math" panose="02040503050406030204" pitchFamily="18" charset="0"/>
                                  <a:cs typeface="Times New Roman" pitchFamily="18" charset="0"/>
                                </a:rPr>
                                <m:t>tan</m:t>
                              </m:r>
                            </m:e>
                            <m:sup>
                              <m:r>
                                <a:rPr lang="en-AU" sz="2000" i="1">
                                  <a:latin typeface="Cambria Math" panose="02040503050406030204" pitchFamily="18" charset="0"/>
                                  <a:ea typeface="Cambria Math" panose="02040503050406030204" pitchFamily="18" charset="0"/>
                                  <a:cs typeface="Times New Roman" pitchFamily="18" charset="0"/>
                                </a:rPr>
                                <m:t>−1</m:t>
                              </m:r>
                            </m:sup>
                          </m:sSup>
                        </m:fName>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2</m:t>
                              </m:r>
                              <m:r>
                                <a:rPr lang="en-AU" sz="2000" i="1">
                                  <a:solidFill>
                                    <a:srgbClr val="000000"/>
                                  </a:solidFill>
                                  <a:latin typeface="Cambria Math" panose="02040503050406030204" pitchFamily="18" charset="0"/>
                                </a:rPr>
                                <m:t>𝜁</m:t>
                              </m:r>
                              <m:r>
                                <a:rPr lang="en-AU" sz="2000" i="1">
                                  <a:solidFill>
                                    <a:srgbClr val="000000"/>
                                  </a:solidFill>
                                  <a:latin typeface="Cambria Math" panose="02040503050406030204" pitchFamily="18" charset="0"/>
                                </a:rPr>
                                <m:t>𝑟</m:t>
                              </m:r>
                            </m:num>
                            <m:den>
                              <m:d>
                                <m:dPr>
                                  <m:begChr m:val="["/>
                                  <m:endChr m:val="]"/>
                                  <m:ctrlPr>
                                    <a:rPr lang="en-AU" sz="2000" i="1">
                                      <a:solidFill>
                                        <a:srgbClr val="000000"/>
                                      </a:solidFill>
                                      <a:latin typeface="Cambria Math" panose="02040503050406030204" pitchFamily="18" charset="0"/>
                                    </a:rPr>
                                  </m:ctrlPr>
                                </m:dPr>
                                <m:e>
                                  <m:r>
                                    <a:rPr lang="en-AU" sz="2000" i="1">
                                      <a:solidFill>
                                        <a:srgbClr val="000000"/>
                                      </a:solidFill>
                                      <a:latin typeface="Cambria Math" panose="02040503050406030204" pitchFamily="18" charset="0"/>
                                    </a:rPr>
                                    <m:t>1−</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𝑟</m:t>
                                      </m:r>
                                    </m:e>
                                    <m:sup>
                                      <m:r>
                                        <a:rPr lang="en-AU" sz="2000" i="1">
                                          <a:solidFill>
                                            <a:srgbClr val="000000"/>
                                          </a:solidFill>
                                          <a:latin typeface="Cambria Math" panose="02040503050406030204" pitchFamily="18" charset="0"/>
                                        </a:rPr>
                                        <m:t>2</m:t>
                                      </m:r>
                                    </m:sup>
                                  </m:sSup>
                                </m:e>
                              </m:d>
                            </m:den>
                          </m:f>
                        </m:e>
                      </m:func>
                    </m:oMath>
                  </m:oMathPara>
                </a14:m>
                <a:endParaRPr lang="en-AU" sz="2000" dirty="0">
                  <a:latin typeface="Times New Roman" panose="02020603050405020304" pitchFamily="18" charset="0"/>
                  <a:cs typeface="Times New Roman" panose="02020603050405020304" pitchFamily="18" charset="0"/>
                </a:endParaRPr>
              </a:p>
              <a:p>
                <a:pPr eaLnBrk="1" hangingPunct="1">
                  <a:spcBef>
                    <a:spcPct val="20000"/>
                  </a:spcBef>
                </a:pPr>
                <a:endParaRPr lang="en-US" sz="2000" dirty="0">
                  <a:latin typeface="Times New Roman" pitchFamily="18" charset="0"/>
                  <a:cs typeface="Times New Roman" pitchFamily="18" charset="0"/>
                </a:endParaRPr>
              </a:p>
              <a:p>
                <a:pPr eaLnBrk="1" hangingPunct="1">
                  <a:spcBef>
                    <a:spcPct val="20000"/>
                  </a:spcBef>
                </a:pPr>
                <a:r>
                  <a:rPr lang="en-US" sz="2000" dirty="0">
                    <a:latin typeface="Times New Roman" pitchFamily="18" charset="0"/>
                    <a:cs typeface="Times New Roman" pitchFamily="18" charset="0"/>
                  </a:rPr>
                  <a:t>The phase angle is the amount of the cycle by which the motion of the mass lags the forcing function</a:t>
                </a:r>
              </a:p>
            </p:txBody>
          </p:sp>
        </mc:Choice>
        <mc:Fallback xmlns="">
          <p:sp>
            <p:nvSpPr>
              <p:cNvPr id="25" name="TextBox 24">
                <a:extLst>
                  <a:ext uri="{FF2B5EF4-FFF2-40B4-BE49-F238E27FC236}">
                    <a16:creationId xmlns:a16="http://schemas.microsoft.com/office/drawing/2014/main" id="{1E55649F-7326-4593-B2E9-750425C58D49}"/>
                  </a:ext>
                </a:extLst>
              </p:cNvPr>
              <p:cNvSpPr txBox="1">
                <a:spLocks noRot="1" noChangeAspect="1" noMove="1" noResize="1" noEditPoints="1" noAdjustHandles="1" noChangeArrowheads="1" noChangeShapeType="1" noTextEdit="1"/>
              </p:cNvSpPr>
              <p:nvPr/>
            </p:nvSpPr>
            <p:spPr>
              <a:xfrm>
                <a:off x="5023494" y="2857893"/>
                <a:ext cx="3282306" cy="2376805"/>
              </a:xfrm>
              <a:prstGeom prst="rect">
                <a:avLst/>
              </a:prstGeom>
              <a:blipFill>
                <a:blip r:embed="rId3"/>
                <a:stretch>
                  <a:fillRect l="-1855" r="-3154" b="-3590"/>
                </a:stretch>
              </a:blipFill>
            </p:spPr>
            <p:txBody>
              <a:bodyPr/>
              <a:lstStyle/>
              <a:p>
                <a:r>
                  <a:rPr lang="en-AU">
                    <a:noFill/>
                  </a:rPr>
                  <a:t> </a:t>
                </a:r>
              </a:p>
            </p:txBody>
          </p:sp>
        </mc:Fallback>
      </mc:AlternateContent>
    </p:spTree>
    <p:extLst>
      <p:ext uri="{BB962C8B-B14F-4D97-AF65-F5344CB8AC3E}">
        <p14:creationId xmlns:p14="http://schemas.microsoft.com/office/powerpoint/2010/main" val="3582397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BE7A-A118-4201-ACE1-C2FA3FEDB6FB}"/>
              </a:ext>
            </a:extLst>
          </p:cNvPr>
          <p:cNvSpPr>
            <a:spLocks noGrp="1"/>
          </p:cNvSpPr>
          <p:nvPr>
            <p:ph type="title"/>
          </p:nvPr>
        </p:nvSpPr>
        <p:spPr/>
        <p:txBody>
          <a:bodyPr/>
          <a:lstStyle/>
          <a:p>
            <a:pPr algn="ctr"/>
            <a:r>
              <a:rPr lang="en-AU" dirty="0"/>
              <a:t>Base excitation examples</a:t>
            </a:r>
          </a:p>
        </p:txBody>
      </p:sp>
      <p:pic>
        <p:nvPicPr>
          <p:cNvPr id="4" name="Picture 3" descr="base.gif">
            <a:extLst>
              <a:ext uri="{FF2B5EF4-FFF2-40B4-BE49-F238E27FC236}">
                <a16:creationId xmlns:a16="http://schemas.microsoft.com/office/drawing/2014/main" id="{DA252BC4-D12A-46C7-9605-60D80BB2BBEB}"/>
              </a:ext>
            </a:extLst>
          </p:cNvPr>
          <p:cNvPicPr>
            <a:picLocks noChangeAspect="1"/>
          </p:cNvPicPr>
          <p:nvPr/>
        </p:nvPicPr>
        <p:blipFill>
          <a:blip r:embed="rId2" cstate="print"/>
          <a:stretch>
            <a:fillRect/>
          </a:stretch>
        </p:blipFill>
        <p:spPr>
          <a:xfrm>
            <a:off x="185823" y="1969504"/>
            <a:ext cx="3448135" cy="3448135"/>
          </a:xfrm>
          <a:prstGeom prst="rect">
            <a:avLst/>
          </a:prstGeom>
        </p:spPr>
      </p:pic>
      <p:pic>
        <p:nvPicPr>
          <p:cNvPr id="5" name="Picture 1">
            <a:extLst>
              <a:ext uri="{FF2B5EF4-FFF2-40B4-BE49-F238E27FC236}">
                <a16:creationId xmlns:a16="http://schemas.microsoft.com/office/drawing/2014/main" id="{3CCD213C-2EF2-4859-97DE-9E8715D90D3F}"/>
              </a:ext>
            </a:extLst>
          </p:cNvPr>
          <p:cNvPicPr>
            <a:picLocks noChangeAspect="1" noChangeArrowheads="1"/>
          </p:cNvPicPr>
          <p:nvPr/>
        </p:nvPicPr>
        <p:blipFill>
          <a:blip r:embed="rId3" cstate="print"/>
          <a:srcRect/>
          <a:stretch>
            <a:fillRect/>
          </a:stretch>
        </p:blipFill>
        <p:spPr bwMode="auto">
          <a:xfrm>
            <a:off x="4513675" y="1793331"/>
            <a:ext cx="1524000" cy="1794387"/>
          </a:xfrm>
          <a:prstGeom prst="rect">
            <a:avLst/>
          </a:prstGeom>
          <a:noFill/>
          <a:ln w="9525">
            <a:noFill/>
            <a:miter lim="800000"/>
            <a:headEnd/>
            <a:tailEnd/>
          </a:ln>
        </p:spPr>
      </p:pic>
      <p:pic>
        <p:nvPicPr>
          <p:cNvPr id="6" name="Picture 2">
            <a:extLst>
              <a:ext uri="{FF2B5EF4-FFF2-40B4-BE49-F238E27FC236}">
                <a16:creationId xmlns:a16="http://schemas.microsoft.com/office/drawing/2014/main" id="{8D66AD5C-0AEE-43B9-8FC6-CE9627A39992}"/>
              </a:ext>
            </a:extLst>
          </p:cNvPr>
          <p:cNvPicPr>
            <a:picLocks noChangeAspect="1" noChangeArrowheads="1"/>
          </p:cNvPicPr>
          <p:nvPr/>
        </p:nvPicPr>
        <p:blipFill>
          <a:blip r:embed="rId4" cstate="print"/>
          <a:srcRect/>
          <a:stretch>
            <a:fillRect/>
          </a:stretch>
        </p:blipFill>
        <p:spPr bwMode="auto">
          <a:xfrm>
            <a:off x="6382203" y="1714500"/>
            <a:ext cx="2245178" cy="1905000"/>
          </a:xfrm>
          <a:prstGeom prst="rect">
            <a:avLst/>
          </a:prstGeom>
          <a:noFill/>
          <a:ln w="9525">
            <a:noFill/>
            <a:miter lim="800000"/>
            <a:headEnd/>
            <a:tailEnd/>
          </a:ln>
        </p:spPr>
      </p:pic>
      <p:grpSp>
        <p:nvGrpSpPr>
          <p:cNvPr id="7" name="Group 6">
            <a:extLst>
              <a:ext uri="{FF2B5EF4-FFF2-40B4-BE49-F238E27FC236}">
                <a16:creationId xmlns:a16="http://schemas.microsoft.com/office/drawing/2014/main" id="{2C2A1FC2-60CD-405F-B96E-FCE75360C014}"/>
              </a:ext>
            </a:extLst>
          </p:cNvPr>
          <p:cNvGrpSpPr/>
          <p:nvPr/>
        </p:nvGrpSpPr>
        <p:grpSpPr>
          <a:xfrm>
            <a:off x="4513675" y="4033820"/>
            <a:ext cx="4150178" cy="2272170"/>
            <a:chOff x="2057401" y="2286000"/>
            <a:chExt cx="5715000" cy="2563145"/>
          </a:xfrm>
        </p:grpSpPr>
        <p:pic>
          <p:nvPicPr>
            <p:cNvPr id="8" name="Picture 1">
              <a:extLst>
                <a:ext uri="{FF2B5EF4-FFF2-40B4-BE49-F238E27FC236}">
                  <a16:creationId xmlns:a16="http://schemas.microsoft.com/office/drawing/2014/main" id="{3F118234-8814-4FB8-9168-63D65293170F}"/>
                </a:ext>
              </a:extLst>
            </p:cNvPr>
            <p:cNvPicPr>
              <a:picLocks noChangeAspect="1" noChangeArrowheads="1"/>
            </p:cNvPicPr>
            <p:nvPr/>
          </p:nvPicPr>
          <p:blipFill>
            <a:blip r:embed="rId5" cstate="print"/>
            <a:srcRect/>
            <a:stretch>
              <a:fillRect/>
            </a:stretch>
          </p:blipFill>
          <p:spPr bwMode="auto">
            <a:xfrm>
              <a:off x="2057401" y="2971800"/>
              <a:ext cx="2366962" cy="1750463"/>
            </a:xfrm>
            <a:prstGeom prst="rect">
              <a:avLst/>
            </a:prstGeom>
            <a:noFill/>
            <a:ln w="9525">
              <a:noFill/>
              <a:miter lim="800000"/>
              <a:headEnd/>
              <a:tailEnd/>
            </a:ln>
          </p:spPr>
        </p:pic>
        <p:pic>
          <p:nvPicPr>
            <p:cNvPr id="9" name="Picture 2">
              <a:extLst>
                <a:ext uri="{FF2B5EF4-FFF2-40B4-BE49-F238E27FC236}">
                  <a16:creationId xmlns:a16="http://schemas.microsoft.com/office/drawing/2014/main" id="{5EAEB284-54BE-4EC6-964D-92A1B26638D2}"/>
                </a:ext>
              </a:extLst>
            </p:cNvPr>
            <p:cNvPicPr>
              <a:picLocks noChangeAspect="1" noChangeArrowheads="1"/>
            </p:cNvPicPr>
            <p:nvPr/>
          </p:nvPicPr>
          <p:blipFill>
            <a:blip r:embed="rId6" cstate="print"/>
            <a:srcRect/>
            <a:stretch>
              <a:fillRect/>
            </a:stretch>
          </p:blipFill>
          <p:spPr bwMode="auto">
            <a:xfrm>
              <a:off x="4419600" y="2286000"/>
              <a:ext cx="3352801" cy="2563145"/>
            </a:xfrm>
            <a:prstGeom prst="rect">
              <a:avLst/>
            </a:prstGeom>
            <a:noFill/>
            <a:ln w="9525">
              <a:noFill/>
              <a:miter lim="800000"/>
              <a:headEnd/>
              <a:tailEnd/>
            </a:ln>
          </p:spPr>
        </p:pic>
      </p:grpSp>
      <p:sp>
        <p:nvSpPr>
          <p:cNvPr id="11" name="Rectangle 10">
            <a:extLst>
              <a:ext uri="{FF2B5EF4-FFF2-40B4-BE49-F238E27FC236}">
                <a16:creationId xmlns:a16="http://schemas.microsoft.com/office/drawing/2014/main" id="{92207965-BAA8-4428-B054-2511727BF86B}"/>
              </a:ext>
            </a:extLst>
          </p:cNvPr>
          <p:cNvSpPr/>
          <p:nvPr/>
        </p:nvSpPr>
        <p:spPr>
          <a:xfrm>
            <a:off x="2514600" y="5638800"/>
            <a:ext cx="1742785" cy="400110"/>
          </a:xfrm>
          <a:prstGeom prst="rect">
            <a:avLst/>
          </a:prstGeom>
        </p:spPr>
        <p:txBody>
          <a:bodyPr wrap="none">
            <a:spAutoFit/>
          </a:bodyPr>
          <a:lstStyle/>
          <a:p>
            <a:r>
              <a:rPr lang="en-US" sz="2000" dirty="0">
                <a:latin typeface="Times New Roman" pitchFamily="18" charset="0"/>
                <a:cs typeface="Times New Roman" pitchFamily="18" charset="0"/>
              </a:rPr>
              <a:t>Car suspension</a:t>
            </a:r>
          </a:p>
        </p:txBody>
      </p:sp>
      <p:sp>
        <p:nvSpPr>
          <p:cNvPr id="13" name="Rectangle 12">
            <a:extLst>
              <a:ext uri="{FF2B5EF4-FFF2-40B4-BE49-F238E27FC236}">
                <a16:creationId xmlns:a16="http://schemas.microsoft.com/office/drawing/2014/main" id="{4C6C8DC0-B6E2-4C70-8100-743FEB1D4929}"/>
              </a:ext>
            </a:extLst>
          </p:cNvPr>
          <p:cNvSpPr/>
          <p:nvPr/>
        </p:nvSpPr>
        <p:spPr>
          <a:xfrm>
            <a:off x="1966228" y="1793331"/>
            <a:ext cx="2434772" cy="400110"/>
          </a:xfrm>
          <a:prstGeom prst="rect">
            <a:avLst/>
          </a:prstGeom>
        </p:spPr>
        <p:txBody>
          <a:bodyPr wrap="square">
            <a:spAutoFit/>
          </a:bodyPr>
          <a:lstStyle/>
          <a:p>
            <a:r>
              <a:rPr lang="en-US" sz="2000" dirty="0">
                <a:latin typeface="Times New Roman" pitchFamily="18" charset="0"/>
                <a:cs typeface="Times New Roman" pitchFamily="18" charset="0"/>
              </a:rPr>
              <a:t>Seismic instruments</a:t>
            </a:r>
          </a:p>
        </p:txBody>
      </p:sp>
    </p:spTree>
    <p:extLst>
      <p:ext uri="{BB962C8B-B14F-4D97-AF65-F5344CB8AC3E}">
        <p14:creationId xmlns:p14="http://schemas.microsoft.com/office/powerpoint/2010/main" val="1518184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8E8D-3763-4DED-B283-3171BACDB0B6}"/>
              </a:ext>
            </a:extLst>
          </p:cNvPr>
          <p:cNvSpPr>
            <a:spLocks noGrp="1"/>
          </p:cNvSpPr>
          <p:nvPr>
            <p:ph type="title"/>
          </p:nvPr>
        </p:nvSpPr>
        <p:spPr/>
        <p:txBody>
          <a:bodyPr/>
          <a:lstStyle/>
          <a:p>
            <a:pPr algn="ctr"/>
            <a:r>
              <a:rPr lang="en-AU" dirty="0"/>
              <a:t>Base vs force excitation</a:t>
            </a:r>
          </a:p>
        </p:txBody>
      </p:sp>
      <p:pic>
        <p:nvPicPr>
          <p:cNvPr id="15" name="Picture 14">
            <a:extLst>
              <a:ext uri="{FF2B5EF4-FFF2-40B4-BE49-F238E27FC236}">
                <a16:creationId xmlns:a16="http://schemas.microsoft.com/office/drawing/2014/main" id="{40424807-BEF7-4191-8C5D-619BDC3088DA}"/>
              </a:ext>
            </a:extLst>
          </p:cNvPr>
          <p:cNvPicPr>
            <a:picLocks noChangeAspect="1"/>
          </p:cNvPicPr>
          <p:nvPr/>
        </p:nvPicPr>
        <p:blipFill>
          <a:blip r:embed="rId2"/>
          <a:stretch>
            <a:fillRect/>
          </a:stretch>
        </p:blipFill>
        <p:spPr>
          <a:xfrm>
            <a:off x="5410200" y="2057400"/>
            <a:ext cx="2625984" cy="3806202"/>
          </a:xfrm>
          <a:prstGeom prst="rect">
            <a:avLst/>
          </a:prstGeom>
        </p:spPr>
      </p:pic>
      <p:pic>
        <p:nvPicPr>
          <p:cNvPr id="18" name="Picture 17">
            <a:extLst>
              <a:ext uri="{FF2B5EF4-FFF2-40B4-BE49-F238E27FC236}">
                <a16:creationId xmlns:a16="http://schemas.microsoft.com/office/drawing/2014/main" id="{F6E723AC-6198-43B3-B04F-88BE4326CC24}"/>
              </a:ext>
            </a:extLst>
          </p:cNvPr>
          <p:cNvPicPr>
            <a:picLocks noChangeAspect="1"/>
          </p:cNvPicPr>
          <p:nvPr/>
        </p:nvPicPr>
        <p:blipFill>
          <a:blip r:embed="rId3"/>
          <a:stretch>
            <a:fillRect/>
          </a:stretch>
        </p:blipFill>
        <p:spPr>
          <a:xfrm>
            <a:off x="572614" y="2030896"/>
            <a:ext cx="4022577" cy="2869097"/>
          </a:xfrm>
          <a:prstGeom prst="rect">
            <a:avLst/>
          </a:prstGeom>
        </p:spPr>
      </p:pic>
    </p:spTree>
    <p:extLst>
      <p:ext uri="{BB962C8B-B14F-4D97-AF65-F5344CB8AC3E}">
        <p14:creationId xmlns:p14="http://schemas.microsoft.com/office/powerpoint/2010/main" val="77235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0842-8C26-4286-8F38-A4B27E8CDDBA}"/>
              </a:ext>
            </a:extLst>
          </p:cNvPr>
          <p:cNvSpPr>
            <a:spLocks noGrp="1"/>
          </p:cNvSpPr>
          <p:nvPr>
            <p:ph type="title"/>
          </p:nvPr>
        </p:nvSpPr>
        <p:spPr/>
        <p:txBody>
          <a:bodyPr/>
          <a:lstStyle/>
          <a:p>
            <a:pPr algn="ctr"/>
            <a:r>
              <a:rPr lang="en-AU" dirty="0"/>
              <a:t>Equation of motion</a:t>
            </a:r>
          </a:p>
        </p:txBody>
      </p:sp>
      <p:pic>
        <p:nvPicPr>
          <p:cNvPr id="10" name="Picture 9">
            <a:extLst>
              <a:ext uri="{FF2B5EF4-FFF2-40B4-BE49-F238E27FC236}">
                <a16:creationId xmlns:a16="http://schemas.microsoft.com/office/drawing/2014/main" id="{77140F87-1E19-480E-9C0C-40D287691CB7}"/>
              </a:ext>
            </a:extLst>
          </p:cNvPr>
          <p:cNvPicPr>
            <a:picLocks noChangeAspect="1"/>
          </p:cNvPicPr>
          <p:nvPr/>
        </p:nvPicPr>
        <p:blipFill>
          <a:blip r:embed="rId2"/>
          <a:stretch>
            <a:fillRect/>
          </a:stretch>
        </p:blipFill>
        <p:spPr>
          <a:xfrm>
            <a:off x="430752" y="1922536"/>
            <a:ext cx="3827009" cy="2057400"/>
          </a:xfrm>
          <a:prstGeom prst="rect">
            <a:avLst/>
          </a:prstGeom>
        </p:spPr>
      </p:pic>
      <p:grpSp>
        <p:nvGrpSpPr>
          <p:cNvPr id="11" name="Group 55">
            <a:extLst>
              <a:ext uri="{FF2B5EF4-FFF2-40B4-BE49-F238E27FC236}">
                <a16:creationId xmlns:a16="http://schemas.microsoft.com/office/drawing/2014/main" id="{3CD3DF1E-8C25-4D83-B667-2BC5ACBB56D5}"/>
              </a:ext>
            </a:extLst>
          </p:cNvPr>
          <p:cNvGrpSpPr>
            <a:grpSpLocks/>
          </p:cNvGrpSpPr>
          <p:nvPr/>
        </p:nvGrpSpPr>
        <p:grpSpPr bwMode="auto">
          <a:xfrm>
            <a:off x="5410200" y="2088554"/>
            <a:ext cx="2671768" cy="2927395"/>
            <a:chOff x="2965" y="2158"/>
            <a:chExt cx="1786" cy="1442"/>
          </a:xfrm>
        </p:grpSpPr>
        <p:grpSp>
          <p:nvGrpSpPr>
            <p:cNvPr id="12" name="Group 56">
              <a:extLst>
                <a:ext uri="{FF2B5EF4-FFF2-40B4-BE49-F238E27FC236}">
                  <a16:creationId xmlns:a16="http://schemas.microsoft.com/office/drawing/2014/main" id="{264376D7-8D16-4B42-AE6E-BB0F1911D367}"/>
                </a:ext>
              </a:extLst>
            </p:cNvPr>
            <p:cNvGrpSpPr>
              <a:grpSpLocks/>
            </p:cNvGrpSpPr>
            <p:nvPr/>
          </p:nvGrpSpPr>
          <p:grpSpPr bwMode="auto">
            <a:xfrm rot="-5400000">
              <a:off x="3111" y="2830"/>
              <a:ext cx="427" cy="336"/>
              <a:chOff x="3360" y="912"/>
              <a:chExt cx="528" cy="336"/>
            </a:xfrm>
          </p:grpSpPr>
          <p:sp>
            <p:nvSpPr>
              <p:cNvPr id="47" name="Line 57">
                <a:extLst>
                  <a:ext uri="{FF2B5EF4-FFF2-40B4-BE49-F238E27FC236}">
                    <a16:creationId xmlns:a16="http://schemas.microsoft.com/office/drawing/2014/main" id="{51FC0B57-7283-42D5-9076-B76BE2B1B254}"/>
                  </a:ext>
                </a:extLst>
              </p:cNvPr>
              <p:cNvSpPr>
                <a:spLocks noChangeShapeType="1"/>
              </p:cNvSpPr>
              <p:nvPr/>
            </p:nvSpPr>
            <p:spPr bwMode="auto">
              <a:xfrm>
                <a:off x="3360" y="1104"/>
                <a:ext cx="96" cy="0"/>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48" name="Line 58">
                <a:extLst>
                  <a:ext uri="{FF2B5EF4-FFF2-40B4-BE49-F238E27FC236}">
                    <a16:creationId xmlns:a16="http://schemas.microsoft.com/office/drawing/2014/main" id="{FE7B896A-9726-419C-A106-08AA0242B706}"/>
                  </a:ext>
                </a:extLst>
              </p:cNvPr>
              <p:cNvSpPr>
                <a:spLocks noChangeShapeType="1"/>
              </p:cNvSpPr>
              <p:nvPr/>
            </p:nvSpPr>
            <p:spPr bwMode="auto">
              <a:xfrm flipV="1">
                <a:off x="3456" y="912"/>
                <a:ext cx="48" cy="192"/>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49" name="Line 59">
                <a:extLst>
                  <a:ext uri="{FF2B5EF4-FFF2-40B4-BE49-F238E27FC236}">
                    <a16:creationId xmlns:a16="http://schemas.microsoft.com/office/drawing/2014/main" id="{6889E757-03AE-4956-9372-53EA7AA6C622}"/>
                  </a:ext>
                </a:extLst>
              </p:cNvPr>
              <p:cNvSpPr>
                <a:spLocks noChangeShapeType="1"/>
              </p:cNvSpPr>
              <p:nvPr/>
            </p:nvSpPr>
            <p:spPr bwMode="auto">
              <a:xfrm>
                <a:off x="3504" y="912"/>
                <a:ext cx="48" cy="336"/>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50" name="Line 60">
                <a:extLst>
                  <a:ext uri="{FF2B5EF4-FFF2-40B4-BE49-F238E27FC236}">
                    <a16:creationId xmlns:a16="http://schemas.microsoft.com/office/drawing/2014/main" id="{892C0088-FF17-4137-9754-86226FB44EC1}"/>
                  </a:ext>
                </a:extLst>
              </p:cNvPr>
              <p:cNvSpPr>
                <a:spLocks noChangeShapeType="1"/>
              </p:cNvSpPr>
              <p:nvPr/>
            </p:nvSpPr>
            <p:spPr bwMode="auto">
              <a:xfrm flipV="1">
                <a:off x="3552" y="912"/>
                <a:ext cx="96" cy="336"/>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51" name="Line 61">
                <a:extLst>
                  <a:ext uri="{FF2B5EF4-FFF2-40B4-BE49-F238E27FC236}">
                    <a16:creationId xmlns:a16="http://schemas.microsoft.com/office/drawing/2014/main" id="{D933F92E-051B-4CFA-BF36-54B57E87BBC5}"/>
                  </a:ext>
                </a:extLst>
              </p:cNvPr>
              <p:cNvSpPr>
                <a:spLocks noChangeShapeType="1"/>
              </p:cNvSpPr>
              <p:nvPr/>
            </p:nvSpPr>
            <p:spPr bwMode="auto">
              <a:xfrm>
                <a:off x="3648" y="912"/>
                <a:ext cx="48" cy="336"/>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52" name="Line 62">
                <a:extLst>
                  <a:ext uri="{FF2B5EF4-FFF2-40B4-BE49-F238E27FC236}">
                    <a16:creationId xmlns:a16="http://schemas.microsoft.com/office/drawing/2014/main" id="{27A2C68E-E2D7-4E18-8351-40A68922C076}"/>
                  </a:ext>
                </a:extLst>
              </p:cNvPr>
              <p:cNvSpPr>
                <a:spLocks noChangeShapeType="1"/>
              </p:cNvSpPr>
              <p:nvPr/>
            </p:nvSpPr>
            <p:spPr bwMode="auto">
              <a:xfrm flipV="1">
                <a:off x="3696" y="912"/>
                <a:ext cx="96" cy="336"/>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53" name="Line 63">
                <a:extLst>
                  <a:ext uri="{FF2B5EF4-FFF2-40B4-BE49-F238E27FC236}">
                    <a16:creationId xmlns:a16="http://schemas.microsoft.com/office/drawing/2014/main" id="{EE6CF910-BAB5-4B71-A9A6-07AE6E78DF80}"/>
                  </a:ext>
                </a:extLst>
              </p:cNvPr>
              <p:cNvSpPr>
                <a:spLocks noChangeShapeType="1"/>
              </p:cNvSpPr>
              <p:nvPr/>
            </p:nvSpPr>
            <p:spPr bwMode="auto">
              <a:xfrm>
                <a:off x="3792" y="912"/>
                <a:ext cx="0" cy="192"/>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54" name="Line 64">
                <a:extLst>
                  <a:ext uri="{FF2B5EF4-FFF2-40B4-BE49-F238E27FC236}">
                    <a16:creationId xmlns:a16="http://schemas.microsoft.com/office/drawing/2014/main" id="{7C8B067E-B930-4BF3-9FF7-5DA23EA8AA71}"/>
                  </a:ext>
                </a:extLst>
              </p:cNvPr>
              <p:cNvSpPr>
                <a:spLocks noChangeShapeType="1"/>
              </p:cNvSpPr>
              <p:nvPr/>
            </p:nvSpPr>
            <p:spPr bwMode="auto">
              <a:xfrm>
                <a:off x="3792" y="1104"/>
                <a:ext cx="96" cy="0"/>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grpSp>
        <p:sp>
          <p:nvSpPr>
            <p:cNvPr id="13" name="Rectangle 65">
              <a:extLst>
                <a:ext uri="{FF2B5EF4-FFF2-40B4-BE49-F238E27FC236}">
                  <a16:creationId xmlns:a16="http://schemas.microsoft.com/office/drawing/2014/main" id="{78876F5B-3992-47D3-A876-9C4869811192}"/>
                </a:ext>
              </a:extLst>
            </p:cNvPr>
            <p:cNvSpPr>
              <a:spLocks noChangeArrowheads="1"/>
            </p:cNvSpPr>
            <p:nvPr/>
          </p:nvSpPr>
          <p:spPr bwMode="auto">
            <a:xfrm>
              <a:off x="3301" y="2201"/>
              <a:ext cx="960" cy="156"/>
            </a:xfrm>
            <a:prstGeom prst="rect">
              <a:avLst/>
            </a:prstGeom>
            <a:solidFill>
              <a:schemeClr val="accent1"/>
            </a:solidFill>
            <a:ln w="9525">
              <a:solidFill>
                <a:schemeClr val="tx1"/>
              </a:solidFill>
              <a:miter lim="800000"/>
              <a:headEnd/>
              <a:tailEnd/>
            </a:ln>
            <a:effectLst/>
          </p:spPr>
          <p:txBody>
            <a:bodyPr wrap="none" anchor="ctr"/>
            <a:lstStyle/>
            <a:p>
              <a:endParaRPr lang="en-US" sz="2000" dirty="0">
                <a:latin typeface="Times New Roman" pitchFamily="18" charset="0"/>
                <a:cs typeface="Times New Roman" pitchFamily="18" charset="0"/>
              </a:endParaRPr>
            </a:p>
          </p:txBody>
        </p:sp>
        <p:sp>
          <p:nvSpPr>
            <p:cNvPr id="14" name="Text Box 66">
              <a:extLst>
                <a:ext uri="{FF2B5EF4-FFF2-40B4-BE49-F238E27FC236}">
                  <a16:creationId xmlns:a16="http://schemas.microsoft.com/office/drawing/2014/main" id="{150199D1-4545-4E0F-B633-5AD787B3D28B}"/>
                </a:ext>
              </a:extLst>
            </p:cNvPr>
            <p:cNvSpPr txBox="1">
              <a:spLocks noChangeArrowheads="1"/>
            </p:cNvSpPr>
            <p:nvPr/>
          </p:nvSpPr>
          <p:spPr bwMode="auto">
            <a:xfrm>
              <a:off x="3637" y="2158"/>
              <a:ext cx="248" cy="197"/>
            </a:xfrm>
            <a:prstGeom prst="rect">
              <a:avLst/>
            </a:prstGeom>
            <a:noFill/>
            <a:ln w="9525">
              <a:noFill/>
              <a:miter lim="800000"/>
              <a:headEnd/>
              <a:tailEnd/>
            </a:ln>
            <a:effectLst/>
          </p:spPr>
          <p:txBody>
            <a:bodyPr wrap="none">
              <a:spAutoFit/>
            </a:bodyPr>
            <a:lstStyle/>
            <a:p>
              <a:r>
                <a:rPr lang="en-US" sz="2000" i="1" dirty="0">
                  <a:latin typeface="Times New Roman" pitchFamily="18" charset="0"/>
                  <a:cs typeface="Times New Roman" pitchFamily="18" charset="0"/>
                </a:rPr>
                <a:t>m</a:t>
              </a:r>
              <a:endParaRPr lang="en-AU" sz="2000" i="1" dirty="0">
                <a:latin typeface="Times New Roman" pitchFamily="18" charset="0"/>
                <a:cs typeface="Times New Roman" pitchFamily="18" charset="0"/>
              </a:endParaRPr>
            </a:p>
          </p:txBody>
        </p:sp>
        <p:sp>
          <p:nvSpPr>
            <p:cNvPr id="15" name="Line 67">
              <a:extLst>
                <a:ext uri="{FF2B5EF4-FFF2-40B4-BE49-F238E27FC236}">
                  <a16:creationId xmlns:a16="http://schemas.microsoft.com/office/drawing/2014/main" id="{5C39113C-67B2-4758-80D4-EF29F496979D}"/>
                </a:ext>
              </a:extLst>
            </p:cNvPr>
            <p:cNvSpPr>
              <a:spLocks noChangeShapeType="1"/>
            </p:cNvSpPr>
            <p:nvPr/>
          </p:nvSpPr>
          <p:spPr bwMode="auto">
            <a:xfrm flipV="1">
              <a:off x="4405" y="2162"/>
              <a:ext cx="0" cy="195"/>
            </a:xfrm>
            <a:prstGeom prst="line">
              <a:avLst/>
            </a:prstGeom>
            <a:noFill/>
            <a:ln w="9525">
              <a:solidFill>
                <a:schemeClr val="tx1"/>
              </a:solidFill>
              <a:round/>
              <a:headEnd/>
              <a:tailEnd type="triangle" w="med" len="med"/>
            </a:ln>
            <a:effectLst/>
          </p:spPr>
          <p:txBody>
            <a:bodyPr/>
            <a:lstStyle/>
            <a:p>
              <a:endParaRPr lang="en-US" sz="2000" dirty="0">
                <a:latin typeface="Times New Roman" pitchFamily="18" charset="0"/>
                <a:cs typeface="Times New Roman" pitchFamily="18" charset="0"/>
              </a:endParaRPr>
            </a:p>
          </p:txBody>
        </p:sp>
        <p:sp>
          <p:nvSpPr>
            <p:cNvPr id="16" name="Text Box 68">
              <a:extLst>
                <a:ext uri="{FF2B5EF4-FFF2-40B4-BE49-F238E27FC236}">
                  <a16:creationId xmlns:a16="http://schemas.microsoft.com/office/drawing/2014/main" id="{C74507E1-5522-4E73-8697-019E7D2B53F0}"/>
                </a:ext>
              </a:extLst>
            </p:cNvPr>
            <p:cNvSpPr txBox="1">
              <a:spLocks noChangeArrowheads="1"/>
            </p:cNvSpPr>
            <p:nvPr/>
          </p:nvSpPr>
          <p:spPr bwMode="auto">
            <a:xfrm>
              <a:off x="4391" y="2174"/>
              <a:ext cx="360" cy="197"/>
            </a:xfrm>
            <a:prstGeom prst="rect">
              <a:avLst/>
            </a:prstGeom>
            <a:noFill/>
            <a:ln w="9525">
              <a:noFill/>
              <a:miter lim="800000"/>
              <a:headEnd/>
              <a:tailEnd/>
            </a:ln>
            <a:effectLst/>
          </p:spPr>
          <p:txBody>
            <a:bodyPr wrap="none">
              <a:spAutoFit/>
            </a:bodyPr>
            <a:lstStyle/>
            <a:p>
              <a:r>
                <a:rPr lang="en-US" sz="2000" i="1" dirty="0">
                  <a:latin typeface="Times New Roman" pitchFamily="18" charset="0"/>
                  <a:cs typeface="Times New Roman" pitchFamily="18" charset="0"/>
                </a:rPr>
                <a:t>x</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t</a:t>
              </a:r>
              <a:r>
                <a:rPr lang="en-US" sz="2000" dirty="0">
                  <a:latin typeface="Times New Roman" pitchFamily="18" charset="0"/>
                  <a:cs typeface="Times New Roman" pitchFamily="18" charset="0"/>
                </a:rPr>
                <a:t>)</a:t>
              </a:r>
              <a:endParaRPr lang="en-AU" sz="2000" dirty="0">
                <a:latin typeface="Times New Roman" pitchFamily="18" charset="0"/>
                <a:cs typeface="Times New Roman" pitchFamily="18" charset="0"/>
              </a:endParaRPr>
            </a:p>
          </p:txBody>
        </p:sp>
        <p:sp>
          <p:nvSpPr>
            <p:cNvPr id="17" name="Text Box 69">
              <a:extLst>
                <a:ext uri="{FF2B5EF4-FFF2-40B4-BE49-F238E27FC236}">
                  <a16:creationId xmlns:a16="http://schemas.microsoft.com/office/drawing/2014/main" id="{BD86272D-5A07-4787-AEC7-419D90E2DA0A}"/>
                </a:ext>
              </a:extLst>
            </p:cNvPr>
            <p:cNvSpPr txBox="1">
              <a:spLocks noChangeArrowheads="1"/>
            </p:cNvSpPr>
            <p:nvPr/>
          </p:nvSpPr>
          <p:spPr bwMode="auto">
            <a:xfrm>
              <a:off x="2965" y="2862"/>
              <a:ext cx="200" cy="197"/>
            </a:xfrm>
            <a:prstGeom prst="rect">
              <a:avLst/>
            </a:prstGeom>
            <a:noFill/>
            <a:ln w="9525">
              <a:noFill/>
              <a:miter lim="800000"/>
              <a:headEnd/>
              <a:tailEnd/>
            </a:ln>
            <a:effectLst/>
          </p:spPr>
          <p:txBody>
            <a:bodyPr wrap="none">
              <a:spAutoFit/>
            </a:bodyPr>
            <a:lstStyle/>
            <a:p>
              <a:r>
                <a:rPr lang="en-US" sz="2000" i="1" dirty="0">
                  <a:latin typeface="Times New Roman" pitchFamily="18" charset="0"/>
                  <a:cs typeface="Times New Roman" pitchFamily="18" charset="0"/>
                </a:rPr>
                <a:t>k</a:t>
              </a:r>
              <a:endParaRPr lang="en-AU" sz="2000" i="1" dirty="0">
                <a:latin typeface="Times New Roman" pitchFamily="18" charset="0"/>
                <a:cs typeface="Times New Roman" pitchFamily="18" charset="0"/>
              </a:endParaRPr>
            </a:p>
          </p:txBody>
        </p:sp>
        <p:sp>
          <p:nvSpPr>
            <p:cNvPr id="18" name="Rectangle 70">
              <a:extLst>
                <a:ext uri="{FF2B5EF4-FFF2-40B4-BE49-F238E27FC236}">
                  <a16:creationId xmlns:a16="http://schemas.microsoft.com/office/drawing/2014/main" id="{DBF873BD-6F7E-49F4-A66D-59C2F890BCC5}"/>
                </a:ext>
              </a:extLst>
            </p:cNvPr>
            <p:cNvSpPr>
              <a:spLocks noChangeArrowheads="1"/>
            </p:cNvSpPr>
            <p:nvPr/>
          </p:nvSpPr>
          <p:spPr bwMode="auto">
            <a:xfrm>
              <a:off x="3253" y="3561"/>
              <a:ext cx="1104" cy="39"/>
            </a:xfrm>
            <a:prstGeom prst="rect">
              <a:avLst/>
            </a:prstGeom>
            <a:solidFill>
              <a:schemeClr val="accent1"/>
            </a:solidFill>
            <a:ln w="9525">
              <a:solidFill>
                <a:schemeClr val="tx1"/>
              </a:solidFill>
              <a:miter lim="800000"/>
              <a:headEnd/>
              <a:tailEnd/>
            </a:ln>
            <a:effectLst/>
          </p:spPr>
          <p:txBody>
            <a:bodyPr wrap="none" anchor="ctr"/>
            <a:lstStyle/>
            <a:p>
              <a:endParaRPr lang="en-US" sz="2000" dirty="0">
                <a:latin typeface="Times New Roman" pitchFamily="18" charset="0"/>
                <a:cs typeface="Times New Roman" pitchFamily="18" charset="0"/>
              </a:endParaRPr>
            </a:p>
          </p:txBody>
        </p:sp>
        <p:sp>
          <p:nvSpPr>
            <p:cNvPr id="19" name="Line 71">
              <a:extLst>
                <a:ext uri="{FF2B5EF4-FFF2-40B4-BE49-F238E27FC236}">
                  <a16:creationId xmlns:a16="http://schemas.microsoft.com/office/drawing/2014/main" id="{92D5F22C-B81B-4AF7-9EFB-B4451C9C7F9D}"/>
                </a:ext>
              </a:extLst>
            </p:cNvPr>
            <p:cNvSpPr>
              <a:spLocks noChangeShapeType="1"/>
            </p:cNvSpPr>
            <p:nvPr/>
          </p:nvSpPr>
          <p:spPr bwMode="auto">
            <a:xfrm>
              <a:off x="4215" y="2784"/>
              <a:ext cx="0" cy="155"/>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20" name="Line 72">
              <a:extLst>
                <a:ext uri="{FF2B5EF4-FFF2-40B4-BE49-F238E27FC236}">
                  <a16:creationId xmlns:a16="http://schemas.microsoft.com/office/drawing/2014/main" id="{1EF1C547-5396-4763-A457-6C557EB1C5C8}"/>
                </a:ext>
              </a:extLst>
            </p:cNvPr>
            <p:cNvSpPr>
              <a:spLocks noChangeShapeType="1"/>
            </p:cNvSpPr>
            <p:nvPr/>
          </p:nvSpPr>
          <p:spPr bwMode="auto">
            <a:xfrm>
              <a:off x="4215" y="3056"/>
              <a:ext cx="0" cy="155"/>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21" name="Line 73">
              <a:extLst>
                <a:ext uri="{FF2B5EF4-FFF2-40B4-BE49-F238E27FC236}">
                  <a16:creationId xmlns:a16="http://schemas.microsoft.com/office/drawing/2014/main" id="{A9DE8C17-D4B6-40DB-B800-16EC84F1840E}"/>
                </a:ext>
              </a:extLst>
            </p:cNvPr>
            <p:cNvSpPr>
              <a:spLocks noChangeShapeType="1"/>
            </p:cNvSpPr>
            <p:nvPr/>
          </p:nvSpPr>
          <p:spPr bwMode="auto">
            <a:xfrm>
              <a:off x="4023" y="3056"/>
              <a:ext cx="336" cy="0"/>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22" name="Line 74">
              <a:extLst>
                <a:ext uri="{FF2B5EF4-FFF2-40B4-BE49-F238E27FC236}">
                  <a16:creationId xmlns:a16="http://schemas.microsoft.com/office/drawing/2014/main" id="{38E9658C-E177-49C5-B125-DBBDA7E505D6}"/>
                </a:ext>
              </a:extLst>
            </p:cNvPr>
            <p:cNvSpPr>
              <a:spLocks noChangeShapeType="1"/>
            </p:cNvSpPr>
            <p:nvPr/>
          </p:nvSpPr>
          <p:spPr bwMode="auto">
            <a:xfrm flipV="1">
              <a:off x="4023" y="2862"/>
              <a:ext cx="0" cy="194"/>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23" name="Line 75">
              <a:extLst>
                <a:ext uri="{FF2B5EF4-FFF2-40B4-BE49-F238E27FC236}">
                  <a16:creationId xmlns:a16="http://schemas.microsoft.com/office/drawing/2014/main" id="{4BF9537A-1C0F-40BB-AE4C-2BEB311F5A92}"/>
                </a:ext>
              </a:extLst>
            </p:cNvPr>
            <p:cNvSpPr>
              <a:spLocks noChangeShapeType="1"/>
            </p:cNvSpPr>
            <p:nvPr/>
          </p:nvSpPr>
          <p:spPr bwMode="auto">
            <a:xfrm flipV="1">
              <a:off x="4359" y="2862"/>
              <a:ext cx="0" cy="194"/>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24" name="Line 76">
              <a:extLst>
                <a:ext uri="{FF2B5EF4-FFF2-40B4-BE49-F238E27FC236}">
                  <a16:creationId xmlns:a16="http://schemas.microsoft.com/office/drawing/2014/main" id="{50E6F948-A1D0-487B-83E7-08C25B143141}"/>
                </a:ext>
              </a:extLst>
            </p:cNvPr>
            <p:cNvSpPr>
              <a:spLocks noChangeShapeType="1"/>
            </p:cNvSpPr>
            <p:nvPr/>
          </p:nvSpPr>
          <p:spPr bwMode="auto">
            <a:xfrm>
              <a:off x="4023" y="2939"/>
              <a:ext cx="336" cy="0"/>
            </a:xfrm>
            <a:prstGeom prst="line">
              <a:avLst/>
            </a:prstGeom>
            <a:noFill/>
            <a:ln w="38100">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25" name="Text Box 77">
              <a:extLst>
                <a:ext uri="{FF2B5EF4-FFF2-40B4-BE49-F238E27FC236}">
                  <a16:creationId xmlns:a16="http://schemas.microsoft.com/office/drawing/2014/main" id="{5073DF3A-4B0B-4638-986B-3C26A60460DB}"/>
                </a:ext>
              </a:extLst>
            </p:cNvPr>
            <p:cNvSpPr txBox="1">
              <a:spLocks noChangeArrowheads="1"/>
            </p:cNvSpPr>
            <p:nvPr/>
          </p:nvSpPr>
          <p:spPr bwMode="auto">
            <a:xfrm>
              <a:off x="4407" y="2862"/>
              <a:ext cx="200" cy="197"/>
            </a:xfrm>
            <a:prstGeom prst="rect">
              <a:avLst/>
            </a:prstGeom>
            <a:noFill/>
            <a:ln w="9525">
              <a:noFill/>
              <a:miter lim="800000"/>
              <a:headEnd/>
              <a:tailEnd/>
            </a:ln>
            <a:effectLst/>
          </p:spPr>
          <p:txBody>
            <a:bodyPr wrap="none">
              <a:spAutoFit/>
            </a:bodyPr>
            <a:lstStyle/>
            <a:p>
              <a:r>
                <a:rPr lang="en-US" sz="2000" i="1" dirty="0">
                  <a:latin typeface="Times New Roman" pitchFamily="18" charset="0"/>
                  <a:cs typeface="Times New Roman" pitchFamily="18" charset="0"/>
                </a:rPr>
                <a:t>c</a:t>
              </a:r>
              <a:endParaRPr lang="en-AU" sz="2000" i="1" dirty="0">
                <a:latin typeface="Times New Roman" pitchFamily="18" charset="0"/>
                <a:cs typeface="Times New Roman" pitchFamily="18" charset="0"/>
              </a:endParaRPr>
            </a:p>
          </p:txBody>
        </p:sp>
        <p:sp>
          <p:nvSpPr>
            <p:cNvPr id="26" name="Line 78">
              <a:extLst>
                <a:ext uri="{FF2B5EF4-FFF2-40B4-BE49-F238E27FC236}">
                  <a16:creationId xmlns:a16="http://schemas.microsoft.com/office/drawing/2014/main" id="{C5D2F2C4-BCC2-406D-BA70-FD695F91BC21}"/>
                </a:ext>
              </a:extLst>
            </p:cNvPr>
            <p:cNvSpPr>
              <a:spLocks noChangeShapeType="1"/>
            </p:cNvSpPr>
            <p:nvPr/>
          </p:nvSpPr>
          <p:spPr bwMode="auto">
            <a:xfrm>
              <a:off x="3541" y="3211"/>
              <a:ext cx="480" cy="0"/>
            </a:xfrm>
            <a:prstGeom prst="line">
              <a:avLst/>
            </a:prstGeom>
            <a:noFill/>
            <a:ln w="9525">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27" name="Line 79">
              <a:extLst>
                <a:ext uri="{FF2B5EF4-FFF2-40B4-BE49-F238E27FC236}">
                  <a16:creationId xmlns:a16="http://schemas.microsoft.com/office/drawing/2014/main" id="{056E1E58-7D66-4329-9804-FD63F3B8428A}"/>
                </a:ext>
              </a:extLst>
            </p:cNvPr>
            <p:cNvSpPr>
              <a:spLocks noChangeShapeType="1"/>
            </p:cNvSpPr>
            <p:nvPr/>
          </p:nvSpPr>
          <p:spPr bwMode="auto">
            <a:xfrm flipV="1">
              <a:off x="3627" y="3095"/>
              <a:ext cx="0" cy="116"/>
            </a:xfrm>
            <a:prstGeom prst="line">
              <a:avLst/>
            </a:prstGeom>
            <a:noFill/>
            <a:ln w="9525">
              <a:solidFill>
                <a:schemeClr val="tx1"/>
              </a:solidFill>
              <a:round/>
              <a:headEnd/>
              <a:tailEnd type="triangle" w="med" len="med"/>
            </a:ln>
            <a:effectLst/>
          </p:spPr>
          <p:txBody>
            <a:bodyPr/>
            <a:lstStyle/>
            <a:p>
              <a:endParaRPr lang="en-US" sz="2000" dirty="0">
                <a:latin typeface="Times New Roman" pitchFamily="18" charset="0"/>
                <a:cs typeface="Times New Roman" pitchFamily="18" charset="0"/>
              </a:endParaRPr>
            </a:p>
          </p:txBody>
        </p:sp>
        <p:sp>
          <p:nvSpPr>
            <p:cNvPr id="28" name="Text Box 80">
              <a:extLst>
                <a:ext uri="{FF2B5EF4-FFF2-40B4-BE49-F238E27FC236}">
                  <a16:creationId xmlns:a16="http://schemas.microsoft.com/office/drawing/2014/main" id="{CDE0A592-AFC5-4BA1-AF58-B246B3E4F84A}"/>
                </a:ext>
              </a:extLst>
            </p:cNvPr>
            <p:cNvSpPr txBox="1">
              <a:spLocks noChangeArrowheads="1"/>
            </p:cNvSpPr>
            <p:nvPr/>
          </p:nvSpPr>
          <p:spPr bwMode="auto">
            <a:xfrm>
              <a:off x="3662" y="2997"/>
              <a:ext cx="360" cy="197"/>
            </a:xfrm>
            <a:prstGeom prst="rect">
              <a:avLst/>
            </a:prstGeom>
            <a:noFill/>
            <a:ln w="9525">
              <a:noFill/>
              <a:miter lim="800000"/>
              <a:headEnd/>
              <a:tailEnd/>
            </a:ln>
            <a:effectLst/>
          </p:spPr>
          <p:txBody>
            <a:bodyPr wrap="none">
              <a:spAutoFit/>
            </a:bodyPr>
            <a:lstStyle/>
            <a:p>
              <a:r>
                <a:rPr lang="en-US" sz="2000" i="1" dirty="0">
                  <a:latin typeface="Times New Roman" pitchFamily="18" charset="0"/>
                  <a:cs typeface="Times New Roman" pitchFamily="18" charset="0"/>
                </a:rPr>
                <a:t>y</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t</a:t>
              </a:r>
              <a:r>
                <a:rPr lang="en-US" sz="2000" dirty="0">
                  <a:latin typeface="Times New Roman" pitchFamily="18" charset="0"/>
                  <a:cs typeface="Times New Roman" pitchFamily="18" charset="0"/>
                </a:rPr>
                <a:t>)</a:t>
              </a:r>
              <a:endParaRPr lang="en-AU" sz="2000" dirty="0">
                <a:latin typeface="Times New Roman" pitchFamily="18" charset="0"/>
                <a:cs typeface="Times New Roman" pitchFamily="18" charset="0"/>
              </a:endParaRPr>
            </a:p>
          </p:txBody>
        </p:sp>
        <p:sp>
          <p:nvSpPr>
            <p:cNvPr id="29" name="Line 81">
              <a:extLst>
                <a:ext uri="{FF2B5EF4-FFF2-40B4-BE49-F238E27FC236}">
                  <a16:creationId xmlns:a16="http://schemas.microsoft.com/office/drawing/2014/main" id="{E77C7903-2D0F-4422-AD52-3C1E031198A8}"/>
                </a:ext>
              </a:extLst>
            </p:cNvPr>
            <p:cNvSpPr>
              <a:spLocks noChangeShapeType="1"/>
            </p:cNvSpPr>
            <p:nvPr/>
          </p:nvSpPr>
          <p:spPr bwMode="auto">
            <a:xfrm>
              <a:off x="4261" y="2357"/>
              <a:ext cx="144" cy="0"/>
            </a:xfrm>
            <a:prstGeom prst="line">
              <a:avLst/>
            </a:prstGeom>
            <a:noFill/>
            <a:ln w="9525">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30" name="Line 82">
              <a:extLst>
                <a:ext uri="{FF2B5EF4-FFF2-40B4-BE49-F238E27FC236}">
                  <a16:creationId xmlns:a16="http://schemas.microsoft.com/office/drawing/2014/main" id="{AD67B988-DC66-4E3A-9ED6-6FC01A98643D}"/>
                </a:ext>
              </a:extLst>
            </p:cNvPr>
            <p:cNvSpPr>
              <a:spLocks noChangeShapeType="1"/>
            </p:cNvSpPr>
            <p:nvPr/>
          </p:nvSpPr>
          <p:spPr bwMode="auto">
            <a:xfrm>
              <a:off x="3541" y="2784"/>
              <a:ext cx="480" cy="0"/>
            </a:xfrm>
            <a:prstGeom prst="line">
              <a:avLst/>
            </a:prstGeom>
            <a:noFill/>
            <a:ln w="9525">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31" name="Line 83">
              <a:extLst>
                <a:ext uri="{FF2B5EF4-FFF2-40B4-BE49-F238E27FC236}">
                  <a16:creationId xmlns:a16="http://schemas.microsoft.com/office/drawing/2014/main" id="{5A2544ED-ADA6-4049-9EE4-F850E7E31F48}"/>
                </a:ext>
              </a:extLst>
            </p:cNvPr>
            <p:cNvSpPr>
              <a:spLocks noChangeShapeType="1"/>
            </p:cNvSpPr>
            <p:nvPr/>
          </p:nvSpPr>
          <p:spPr bwMode="auto">
            <a:xfrm flipV="1">
              <a:off x="3627" y="2667"/>
              <a:ext cx="0" cy="117"/>
            </a:xfrm>
            <a:prstGeom prst="line">
              <a:avLst/>
            </a:prstGeom>
            <a:noFill/>
            <a:ln w="9525">
              <a:solidFill>
                <a:schemeClr val="tx1"/>
              </a:solidFill>
              <a:round/>
              <a:headEnd/>
              <a:tailEnd type="triangle" w="med" len="med"/>
            </a:ln>
            <a:effectLst/>
          </p:spPr>
          <p:txBody>
            <a:bodyPr/>
            <a:lstStyle/>
            <a:p>
              <a:endParaRPr lang="en-US" sz="2000" dirty="0">
                <a:latin typeface="Times New Roman" pitchFamily="18" charset="0"/>
                <a:cs typeface="Times New Roman" pitchFamily="18" charset="0"/>
              </a:endParaRPr>
            </a:p>
          </p:txBody>
        </p:sp>
        <p:sp>
          <p:nvSpPr>
            <p:cNvPr id="32" name="Text Box 84">
              <a:extLst>
                <a:ext uri="{FF2B5EF4-FFF2-40B4-BE49-F238E27FC236}">
                  <a16:creationId xmlns:a16="http://schemas.microsoft.com/office/drawing/2014/main" id="{7403E08D-B4F2-407C-9C7C-643BB8E360A1}"/>
                </a:ext>
              </a:extLst>
            </p:cNvPr>
            <p:cNvSpPr txBox="1">
              <a:spLocks noChangeArrowheads="1"/>
            </p:cNvSpPr>
            <p:nvPr/>
          </p:nvSpPr>
          <p:spPr bwMode="auto">
            <a:xfrm>
              <a:off x="3685" y="2576"/>
              <a:ext cx="360" cy="197"/>
            </a:xfrm>
            <a:prstGeom prst="rect">
              <a:avLst/>
            </a:prstGeom>
            <a:noFill/>
            <a:ln w="9525">
              <a:noFill/>
              <a:miter lim="800000"/>
              <a:headEnd/>
              <a:tailEnd/>
            </a:ln>
            <a:effectLst/>
          </p:spPr>
          <p:txBody>
            <a:bodyPr wrap="none">
              <a:spAutoFit/>
            </a:bodyPr>
            <a:lstStyle/>
            <a:p>
              <a:r>
                <a:rPr lang="en-US" sz="2000" i="1" dirty="0">
                  <a:latin typeface="Times New Roman" pitchFamily="18" charset="0"/>
                  <a:cs typeface="Times New Roman" pitchFamily="18" charset="0"/>
                </a:rPr>
                <a:t>x</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t</a:t>
              </a:r>
              <a:r>
                <a:rPr lang="en-US" sz="2000" dirty="0">
                  <a:latin typeface="Times New Roman" pitchFamily="18" charset="0"/>
                  <a:cs typeface="Times New Roman" pitchFamily="18" charset="0"/>
                </a:rPr>
                <a:t>)</a:t>
              </a:r>
              <a:endParaRPr lang="en-AU" sz="2000" dirty="0">
                <a:latin typeface="Times New Roman" pitchFamily="18" charset="0"/>
                <a:cs typeface="Times New Roman" pitchFamily="18" charset="0"/>
              </a:endParaRPr>
            </a:p>
          </p:txBody>
        </p:sp>
        <p:sp>
          <p:nvSpPr>
            <p:cNvPr id="33" name="Line 85">
              <a:extLst>
                <a:ext uri="{FF2B5EF4-FFF2-40B4-BE49-F238E27FC236}">
                  <a16:creationId xmlns:a16="http://schemas.microsoft.com/office/drawing/2014/main" id="{B11D0369-4EC9-4F3A-B3B1-5E1F7833CED9}"/>
                </a:ext>
              </a:extLst>
            </p:cNvPr>
            <p:cNvSpPr>
              <a:spLocks noChangeShapeType="1"/>
            </p:cNvSpPr>
            <p:nvPr/>
          </p:nvSpPr>
          <p:spPr bwMode="auto">
            <a:xfrm>
              <a:off x="3109" y="3600"/>
              <a:ext cx="480" cy="0"/>
            </a:xfrm>
            <a:prstGeom prst="line">
              <a:avLst/>
            </a:prstGeom>
            <a:noFill/>
            <a:ln w="9525">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34" name="AutoShape 86">
              <a:extLst>
                <a:ext uri="{FF2B5EF4-FFF2-40B4-BE49-F238E27FC236}">
                  <a16:creationId xmlns:a16="http://schemas.microsoft.com/office/drawing/2014/main" id="{D29CF5DA-8832-44B4-993D-14AB33D06561}"/>
                </a:ext>
              </a:extLst>
            </p:cNvPr>
            <p:cNvSpPr>
              <a:spLocks noChangeArrowheads="1"/>
            </p:cNvSpPr>
            <p:nvPr/>
          </p:nvSpPr>
          <p:spPr bwMode="auto">
            <a:xfrm>
              <a:off x="3205" y="3173"/>
              <a:ext cx="288" cy="155"/>
            </a:xfrm>
            <a:prstGeom prst="up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en-US" sz="2000" dirty="0">
                <a:latin typeface="Times New Roman" pitchFamily="18" charset="0"/>
                <a:cs typeface="Times New Roman" pitchFamily="18" charset="0"/>
              </a:endParaRPr>
            </a:p>
          </p:txBody>
        </p:sp>
        <p:sp>
          <p:nvSpPr>
            <p:cNvPr id="35" name="AutoShape 87">
              <a:extLst>
                <a:ext uri="{FF2B5EF4-FFF2-40B4-BE49-F238E27FC236}">
                  <a16:creationId xmlns:a16="http://schemas.microsoft.com/office/drawing/2014/main" id="{C4555276-8D0B-41BB-88DD-377C277A3A7B}"/>
                </a:ext>
              </a:extLst>
            </p:cNvPr>
            <p:cNvSpPr>
              <a:spLocks noChangeArrowheads="1"/>
            </p:cNvSpPr>
            <p:nvPr/>
          </p:nvSpPr>
          <p:spPr bwMode="auto">
            <a:xfrm flipV="1">
              <a:off x="3205" y="3406"/>
              <a:ext cx="288" cy="155"/>
            </a:xfrm>
            <a:prstGeom prst="up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en-US" sz="2000" dirty="0">
                <a:latin typeface="Times New Roman" pitchFamily="18" charset="0"/>
                <a:cs typeface="Times New Roman" pitchFamily="18" charset="0"/>
              </a:endParaRPr>
            </a:p>
          </p:txBody>
        </p:sp>
        <p:sp>
          <p:nvSpPr>
            <p:cNvPr id="36" name="Line 88">
              <a:extLst>
                <a:ext uri="{FF2B5EF4-FFF2-40B4-BE49-F238E27FC236}">
                  <a16:creationId xmlns:a16="http://schemas.microsoft.com/office/drawing/2014/main" id="{1ABD640A-2D78-477C-9194-02298BE4C18D}"/>
                </a:ext>
              </a:extLst>
            </p:cNvPr>
            <p:cNvSpPr>
              <a:spLocks noChangeShapeType="1"/>
            </p:cNvSpPr>
            <p:nvPr/>
          </p:nvSpPr>
          <p:spPr bwMode="auto">
            <a:xfrm>
              <a:off x="3973" y="3600"/>
              <a:ext cx="480" cy="0"/>
            </a:xfrm>
            <a:prstGeom prst="line">
              <a:avLst/>
            </a:prstGeom>
            <a:noFill/>
            <a:ln w="9525">
              <a:solidFill>
                <a:schemeClr val="tx1"/>
              </a:solidFill>
              <a:round/>
              <a:headEnd/>
              <a:tailEnd/>
            </a:ln>
            <a:effectLst/>
          </p:spPr>
          <p:txBody>
            <a:bodyPr/>
            <a:lstStyle/>
            <a:p>
              <a:endParaRPr lang="en-US" sz="2000" dirty="0">
                <a:latin typeface="Times New Roman" pitchFamily="18" charset="0"/>
                <a:cs typeface="Times New Roman" pitchFamily="18" charset="0"/>
              </a:endParaRPr>
            </a:p>
          </p:txBody>
        </p:sp>
        <p:sp>
          <p:nvSpPr>
            <p:cNvPr id="37" name="AutoShape 89">
              <a:extLst>
                <a:ext uri="{FF2B5EF4-FFF2-40B4-BE49-F238E27FC236}">
                  <a16:creationId xmlns:a16="http://schemas.microsoft.com/office/drawing/2014/main" id="{EEBE892C-EFD2-4FC2-ACFF-A8C80CDD871A}"/>
                </a:ext>
              </a:extLst>
            </p:cNvPr>
            <p:cNvSpPr>
              <a:spLocks noChangeArrowheads="1"/>
            </p:cNvSpPr>
            <p:nvPr/>
          </p:nvSpPr>
          <p:spPr bwMode="auto">
            <a:xfrm>
              <a:off x="4069" y="3173"/>
              <a:ext cx="288" cy="155"/>
            </a:xfrm>
            <a:prstGeom prst="up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en-US" sz="2000" dirty="0">
                <a:latin typeface="Times New Roman" pitchFamily="18" charset="0"/>
                <a:cs typeface="Times New Roman" pitchFamily="18" charset="0"/>
              </a:endParaRPr>
            </a:p>
          </p:txBody>
        </p:sp>
        <p:sp>
          <p:nvSpPr>
            <p:cNvPr id="38" name="AutoShape 90">
              <a:extLst>
                <a:ext uri="{FF2B5EF4-FFF2-40B4-BE49-F238E27FC236}">
                  <a16:creationId xmlns:a16="http://schemas.microsoft.com/office/drawing/2014/main" id="{B2F31614-12F2-4D99-8556-130CD6F1859D}"/>
                </a:ext>
              </a:extLst>
            </p:cNvPr>
            <p:cNvSpPr>
              <a:spLocks noChangeArrowheads="1"/>
            </p:cNvSpPr>
            <p:nvPr/>
          </p:nvSpPr>
          <p:spPr bwMode="auto">
            <a:xfrm flipV="1">
              <a:off x="4069" y="3406"/>
              <a:ext cx="288" cy="155"/>
            </a:xfrm>
            <a:prstGeom prst="up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en-US" sz="2000" dirty="0">
                <a:latin typeface="Times New Roman" pitchFamily="18" charset="0"/>
                <a:cs typeface="Times New Roman" pitchFamily="18" charset="0"/>
              </a:endParaRPr>
            </a:p>
          </p:txBody>
        </p:sp>
        <p:sp>
          <p:nvSpPr>
            <p:cNvPr id="39" name="AutoShape 91">
              <a:extLst>
                <a:ext uri="{FF2B5EF4-FFF2-40B4-BE49-F238E27FC236}">
                  <a16:creationId xmlns:a16="http://schemas.microsoft.com/office/drawing/2014/main" id="{E6B2309E-7F73-4D0A-A519-9A0368C5EEC8}"/>
                </a:ext>
              </a:extLst>
            </p:cNvPr>
            <p:cNvSpPr>
              <a:spLocks noChangeArrowheads="1"/>
            </p:cNvSpPr>
            <p:nvPr/>
          </p:nvSpPr>
          <p:spPr bwMode="auto">
            <a:xfrm>
              <a:off x="3205" y="2395"/>
              <a:ext cx="288" cy="156"/>
            </a:xfrm>
            <a:prstGeom prst="up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en-US" sz="2000" dirty="0">
                <a:latin typeface="Times New Roman" pitchFamily="18" charset="0"/>
                <a:cs typeface="Times New Roman" pitchFamily="18" charset="0"/>
              </a:endParaRPr>
            </a:p>
          </p:txBody>
        </p:sp>
        <p:sp>
          <p:nvSpPr>
            <p:cNvPr id="40" name="AutoShape 92">
              <a:extLst>
                <a:ext uri="{FF2B5EF4-FFF2-40B4-BE49-F238E27FC236}">
                  <a16:creationId xmlns:a16="http://schemas.microsoft.com/office/drawing/2014/main" id="{E56A615D-ED40-4576-BE00-D7D63B526FB0}"/>
                </a:ext>
              </a:extLst>
            </p:cNvPr>
            <p:cNvSpPr>
              <a:spLocks noChangeArrowheads="1"/>
            </p:cNvSpPr>
            <p:nvPr/>
          </p:nvSpPr>
          <p:spPr bwMode="auto">
            <a:xfrm flipV="1">
              <a:off x="3205" y="2629"/>
              <a:ext cx="288" cy="155"/>
            </a:xfrm>
            <a:prstGeom prst="up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en-US" sz="2000" dirty="0">
                <a:latin typeface="Times New Roman" pitchFamily="18" charset="0"/>
                <a:cs typeface="Times New Roman" pitchFamily="18" charset="0"/>
              </a:endParaRPr>
            </a:p>
          </p:txBody>
        </p:sp>
        <p:sp>
          <p:nvSpPr>
            <p:cNvPr id="41" name="AutoShape 93">
              <a:extLst>
                <a:ext uri="{FF2B5EF4-FFF2-40B4-BE49-F238E27FC236}">
                  <a16:creationId xmlns:a16="http://schemas.microsoft.com/office/drawing/2014/main" id="{E5083455-0696-44C9-9DC8-3D489A4036FB}"/>
                </a:ext>
              </a:extLst>
            </p:cNvPr>
            <p:cNvSpPr>
              <a:spLocks noChangeArrowheads="1"/>
            </p:cNvSpPr>
            <p:nvPr/>
          </p:nvSpPr>
          <p:spPr bwMode="auto">
            <a:xfrm>
              <a:off x="4069" y="2395"/>
              <a:ext cx="288" cy="156"/>
            </a:xfrm>
            <a:prstGeom prst="up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en-US" sz="2000" dirty="0">
                <a:latin typeface="Times New Roman" pitchFamily="18" charset="0"/>
                <a:cs typeface="Times New Roman" pitchFamily="18" charset="0"/>
              </a:endParaRPr>
            </a:p>
          </p:txBody>
        </p:sp>
        <p:sp>
          <p:nvSpPr>
            <p:cNvPr id="42" name="AutoShape 94">
              <a:extLst>
                <a:ext uri="{FF2B5EF4-FFF2-40B4-BE49-F238E27FC236}">
                  <a16:creationId xmlns:a16="http://schemas.microsoft.com/office/drawing/2014/main" id="{F77E5F39-0D87-4941-8862-274DEFE22CF3}"/>
                </a:ext>
              </a:extLst>
            </p:cNvPr>
            <p:cNvSpPr>
              <a:spLocks noChangeArrowheads="1"/>
            </p:cNvSpPr>
            <p:nvPr/>
          </p:nvSpPr>
          <p:spPr bwMode="auto">
            <a:xfrm flipV="1">
              <a:off x="4069" y="2629"/>
              <a:ext cx="288" cy="155"/>
            </a:xfrm>
            <a:prstGeom prst="upArrow">
              <a:avLst>
                <a:gd name="adj1" fmla="val 50000"/>
                <a:gd name="adj2" fmla="val 25000"/>
              </a:avLst>
            </a:prstGeom>
            <a:solidFill>
              <a:schemeClr val="accent2"/>
            </a:solidFill>
            <a:ln w="9525">
              <a:solidFill>
                <a:schemeClr val="tx1"/>
              </a:solidFill>
              <a:miter lim="800000"/>
              <a:headEnd/>
              <a:tailEnd/>
            </a:ln>
            <a:effectLst/>
          </p:spPr>
          <p:txBody>
            <a:bodyPr wrap="none" anchor="ctr"/>
            <a:lstStyle/>
            <a:p>
              <a:endParaRPr lang="en-US" sz="2000" dirty="0">
                <a:latin typeface="Times New Roman" pitchFamily="18" charset="0"/>
                <a:cs typeface="Times New Roman" pitchFamily="18" charset="0"/>
              </a:endParaRPr>
            </a:p>
          </p:txBody>
        </p:sp>
        <p:sp>
          <p:nvSpPr>
            <p:cNvPr id="43" name="Text Box 95">
              <a:extLst>
                <a:ext uri="{FF2B5EF4-FFF2-40B4-BE49-F238E27FC236}">
                  <a16:creationId xmlns:a16="http://schemas.microsoft.com/office/drawing/2014/main" id="{5BEDEC0B-65B0-4299-B0A4-7BA5AAB81FC9}"/>
                </a:ext>
              </a:extLst>
            </p:cNvPr>
            <p:cNvSpPr txBox="1">
              <a:spLocks noChangeArrowheads="1"/>
            </p:cNvSpPr>
            <p:nvPr/>
          </p:nvSpPr>
          <p:spPr bwMode="auto">
            <a:xfrm>
              <a:off x="2965" y="2473"/>
              <a:ext cx="285" cy="197"/>
            </a:xfrm>
            <a:prstGeom prst="rect">
              <a:avLst/>
            </a:prstGeom>
            <a:noFill/>
            <a:ln w="9525">
              <a:noFill/>
              <a:miter lim="800000"/>
              <a:headEnd/>
              <a:tailEnd/>
            </a:ln>
            <a:effectLst/>
          </p:spPr>
          <p:txBody>
            <a:bodyPr wrap="none">
              <a:spAutoFit/>
            </a:bodyPr>
            <a:lstStyle/>
            <a:p>
              <a:r>
                <a:rPr lang="en-US" sz="2000" i="1" dirty="0">
                  <a:latin typeface="Times New Roman" pitchFamily="18" charset="0"/>
                  <a:cs typeface="Times New Roman" pitchFamily="18" charset="0"/>
                </a:rPr>
                <a:t>F</a:t>
              </a:r>
              <a:r>
                <a:rPr lang="en-US" sz="2000" baseline="-25000" dirty="0">
                  <a:latin typeface="Times New Roman" pitchFamily="18" charset="0"/>
                  <a:cs typeface="Times New Roman" pitchFamily="18" charset="0"/>
                </a:rPr>
                <a:t>1</a:t>
              </a:r>
              <a:endParaRPr lang="en-AU" sz="2000" baseline="-25000" dirty="0">
                <a:latin typeface="Times New Roman" pitchFamily="18" charset="0"/>
                <a:cs typeface="Times New Roman" pitchFamily="18" charset="0"/>
              </a:endParaRPr>
            </a:p>
          </p:txBody>
        </p:sp>
        <p:sp>
          <p:nvSpPr>
            <p:cNvPr id="44" name="Text Box 96">
              <a:extLst>
                <a:ext uri="{FF2B5EF4-FFF2-40B4-BE49-F238E27FC236}">
                  <a16:creationId xmlns:a16="http://schemas.microsoft.com/office/drawing/2014/main" id="{8ED64C93-00CC-4CAD-B393-14D4BDB38F75}"/>
                </a:ext>
              </a:extLst>
            </p:cNvPr>
            <p:cNvSpPr txBox="1">
              <a:spLocks noChangeArrowheads="1"/>
            </p:cNvSpPr>
            <p:nvPr/>
          </p:nvSpPr>
          <p:spPr bwMode="auto">
            <a:xfrm>
              <a:off x="2993" y="3212"/>
              <a:ext cx="285" cy="197"/>
            </a:xfrm>
            <a:prstGeom prst="rect">
              <a:avLst/>
            </a:prstGeom>
            <a:noFill/>
            <a:ln w="9525">
              <a:noFill/>
              <a:miter lim="800000"/>
              <a:headEnd/>
              <a:tailEnd/>
            </a:ln>
            <a:effectLst/>
          </p:spPr>
          <p:txBody>
            <a:bodyPr wrap="none">
              <a:spAutoFit/>
            </a:bodyPr>
            <a:lstStyle/>
            <a:p>
              <a:r>
                <a:rPr lang="en-US" sz="2000" i="1" dirty="0">
                  <a:latin typeface="Times New Roman" pitchFamily="18" charset="0"/>
                  <a:cs typeface="Times New Roman" pitchFamily="18" charset="0"/>
                </a:rPr>
                <a:t>F</a:t>
              </a:r>
              <a:r>
                <a:rPr lang="en-US" sz="2000" baseline="-25000" dirty="0">
                  <a:latin typeface="Times New Roman" pitchFamily="18" charset="0"/>
                  <a:cs typeface="Times New Roman" pitchFamily="18" charset="0"/>
                </a:rPr>
                <a:t>1</a:t>
              </a:r>
              <a:endParaRPr lang="en-AU" sz="2000" baseline="-25000" dirty="0">
                <a:latin typeface="Times New Roman" pitchFamily="18" charset="0"/>
                <a:cs typeface="Times New Roman" pitchFamily="18" charset="0"/>
              </a:endParaRPr>
            </a:p>
          </p:txBody>
        </p:sp>
        <p:sp>
          <p:nvSpPr>
            <p:cNvPr id="45" name="Text Box 97">
              <a:extLst>
                <a:ext uri="{FF2B5EF4-FFF2-40B4-BE49-F238E27FC236}">
                  <a16:creationId xmlns:a16="http://schemas.microsoft.com/office/drawing/2014/main" id="{E06E5D84-97F3-48CE-8933-D6E945F7A92B}"/>
                </a:ext>
              </a:extLst>
            </p:cNvPr>
            <p:cNvSpPr txBox="1">
              <a:spLocks noChangeArrowheads="1"/>
            </p:cNvSpPr>
            <p:nvPr/>
          </p:nvSpPr>
          <p:spPr bwMode="auto">
            <a:xfrm>
              <a:off x="4317" y="2473"/>
              <a:ext cx="285" cy="197"/>
            </a:xfrm>
            <a:prstGeom prst="rect">
              <a:avLst/>
            </a:prstGeom>
            <a:noFill/>
            <a:ln w="9525">
              <a:noFill/>
              <a:miter lim="800000"/>
              <a:headEnd/>
              <a:tailEnd/>
            </a:ln>
            <a:effectLst/>
          </p:spPr>
          <p:txBody>
            <a:bodyPr wrap="none">
              <a:spAutoFit/>
            </a:bodyPr>
            <a:lstStyle/>
            <a:p>
              <a:r>
                <a:rPr lang="en-US" sz="2000" i="1" dirty="0">
                  <a:latin typeface="Times New Roman" pitchFamily="18" charset="0"/>
                  <a:cs typeface="Times New Roman" pitchFamily="18" charset="0"/>
                </a:rPr>
                <a:t>F</a:t>
              </a:r>
              <a:r>
                <a:rPr lang="en-US" sz="2000" baseline="-25000" dirty="0">
                  <a:latin typeface="Times New Roman" pitchFamily="18" charset="0"/>
                  <a:cs typeface="Times New Roman" pitchFamily="18" charset="0"/>
                </a:rPr>
                <a:t>2</a:t>
              </a:r>
              <a:endParaRPr lang="en-AU" sz="2000" baseline="-25000" dirty="0">
                <a:latin typeface="Times New Roman" pitchFamily="18" charset="0"/>
                <a:cs typeface="Times New Roman" pitchFamily="18" charset="0"/>
              </a:endParaRPr>
            </a:p>
          </p:txBody>
        </p:sp>
        <p:sp>
          <p:nvSpPr>
            <p:cNvPr id="46" name="Text Box 98">
              <a:extLst>
                <a:ext uri="{FF2B5EF4-FFF2-40B4-BE49-F238E27FC236}">
                  <a16:creationId xmlns:a16="http://schemas.microsoft.com/office/drawing/2014/main" id="{4D6D9577-4C80-4B9F-9E11-BCA8F13C7E4B}"/>
                </a:ext>
              </a:extLst>
            </p:cNvPr>
            <p:cNvSpPr txBox="1">
              <a:spLocks noChangeArrowheads="1"/>
            </p:cNvSpPr>
            <p:nvPr/>
          </p:nvSpPr>
          <p:spPr bwMode="auto">
            <a:xfrm>
              <a:off x="4241" y="3212"/>
              <a:ext cx="285" cy="197"/>
            </a:xfrm>
            <a:prstGeom prst="rect">
              <a:avLst/>
            </a:prstGeom>
            <a:noFill/>
            <a:ln w="9525">
              <a:noFill/>
              <a:miter lim="800000"/>
              <a:headEnd/>
              <a:tailEnd/>
            </a:ln>
            <a:effectLst/>
          </p:spPr>
          <p:txBody>
            <a:bodyPr wrap="none">
              <a:spAutoFit/>
            </a:bodyPr>
            <a:lstStyle/>
            <a:p>
              <a:r>
                <a:rPr lang="en-US" sz="2000" i="1" dirty="0">
                  <a:latin typeface="Times New Roman" pitchFamily="18" charset="0"/>
                  <a:cs typeface="Times New Roman" pitchFamily="18" charset="0"/>
                </a:rPr>
                <a:t>F</a:t>
              </a:r>
              <a:r>
                <a:rPr lang="en-US" sz="2000" baseline="-25000" dirty="0">
                  <a:latin typeface="Times New Roman" pitchFamily="18" charset="0"/>
                  <a:cs typeface="Times New Roman" pitchFamily="18" charset="0"/>
                </a:rPr>
                <a:t>2</a:t>
              </a:r>
              <a:endParaRPr lang="en-AU" sz="2000" baseline="-25000" dirty="0">
                <a:latin typeface="Times New Roman" pitchFamily="18" charset="0"/>
                <a:cs typeface="Times New Roman" pitchFamily="18" charset="0"/>
              </a:endParaRPr>
            </a:p>
          </p:txBody>
        </p:sp>
      </p:grpSp>
      <p:graphicFrame>
        <p:nvGraphicFramePr>
          <p:cNvPr id="55" name="Object 8">
            <a:extLst>
              <a:ext uri="{FF2B5EF4-FFF2-40B4-BE49-F238E27FC236}">
                <a16:creationId xmlns:a16="http://schemas.microsoft.com/office/drawing/2014/main" id="{2072D692-0A1B-47AA-8309-A154DE056548}"/>
              </a:ext>
            </a:extLst>
          </p:cNvPr>
          <p:cNvGraphicFramePr>
            <a:graphicFrameLocks noChangeAspect="1"/>
          </p:cNvGraphicFramePr>
          <p:nvPr>
            <p:extLst>
              <p:ext uri="{D42A27DB-BD31-4B8C-83A1-F6EECF244321}">
                <p14:modId xmlns:p14="http://schemas.microsoft.com/office/powerpoint/2010/main" val="1864550926"/>
              </p:ext>
            </p:extLst>
          </p:nvPr>
        </p:nvGraphicFramePr>
        <p:xfrm>
          <a:off x="7824114" y="2801767"/>
          <a:ext cx="954259" cy="298939"/>
        </p:xfrm>
        <a:graphic>
          <a:graphicData uri="http://schemas.openxmlformats.org/presentationml/2006/ole">
            <mc:AlternateContent xmlns:mc="http://schemas.openxmlformats.org/markup-compatibility/2006">
              <mc:Choice xmlns:v="urn:schemas-microsoft-com:vml" Requires="v">
                <p:oleObj name="Equation" r:id="rId3" imgW="647419" imgH="203112" progId="Equation.3">
                  <p:embed/>
                </p:oleObj>
              </mc:Choice>
              <mc:Fallback>
                <p:oleObj name="Equation" r:id="rId3" imgW="647419" imgH="203112" progId="Equation.3">
                  <p:embed/>
                  <p:pic>
                    <p:nvPicPr>
                      <p:cNvPr id="60314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114" y="2801767"/>
                        <a:ext cx="954259" cy="2989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Object 9">
            <a:extLst>
              <a:ext uri="{FF2B5EF4-FFF2-40B4-BE49-F238E27FC236}">
                <a16:creationId xmlns:a16="http://schemas.microsoft.com/office/drawing/2014/main" id="{0368FD05-833B-4153-89EE-B8F346D3B95C}"/>
              </a:ext>
            </a:extLst>
          </p:cNvPr>
          <p:cNvGraphicFramePr>
            <a:graphicFrameLocks noChangeAspect="1"/>
          </p:cNvGraphicFramePr>
          <p:nvPr>
            <p:extLst>
              <p:ext uri="{D42A27DB-BD31-4B8C-83A1-F6EECF244321}">
                <p14:modId xmlns:p14="http://schemas.microsoft.com/office/powerpoint/2010/main" val="338330153"/>
              </p:ext>
            </p:extLst>
          </p:nvPr>
        </p:nvGraphicFramePr>
        <p:xfrm>
          <a:off x="4483480" y="2786477"/>
          <a:ext cx="991772" cy="304800"/>
        </p:xfrm>
        <a:graphic>
          <a:graphicData uri="http://schemas.openxmlformats.org/presentationml/2006/ole">
            <mc:AlternateContent xmlns:mc="http://schemas.openxmlformats.org/markup-compatibility/2006">
              <mc:Choice xmlns:v="urn:schemas-microsoft-com:vml" Requires="v">
                <p:oleObj name="Equation" r:id="rId5" imgW="660113" imgH="203112" progId="Equation.3">
                  <p:embed/>
                </p:oleObj>
              </mc:Choice>
              <mc:Fallback>
                <p:oleObj name="Equation" r:id="rId5" imgW="660113" imgH="203112" progId="Equation.3">
                  <p:embed/>
                  <p:pic>
                    <p:nvPicPr>
                      <p:cNvPr id="60314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3480" y="2786477"/>
                        <a:ext cx="991772"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Rectangle 57">
            <a:extLst>
              <a:ext uri="{FF2B5EF4-FFF2-40B4-BE49-F238E27FC236}">
                <a16:creationId xmlns:a16="http://schemas.microsoft.com/office/drawing/2014/main" id="{864E2067-9042-46E0-A7FC-E04A09389626}"/>
              </a:ext>
            </a:extLst>
          </p:cNvPr>
          <p:cNvSpPr/>
          <p:nvPr/>
        </p:nvSpPr>
        <p:spPr>
          <a:xfrm>
            <a:off x="3371287" y="1907973"/>
            <a:ext cx="2274424" cy="400110"/>
          </a:xfrm>
          <a:prstGeom prst="rect">
            <a:avLst/>
          </a:prstGeom>
        </p:spPr>
        <p:txBody>
          <a:bodyPr wrap="square">
            <a:spAutoFit/>
          </a:bodyPr>
          <a:lstStyle/>
          <a:p>
            <a:r>
              <a:rPr lang="en-US" sz="2000" dirty="0">
                <a:latin typeface="Times New Roman" pitchFamily="18" charset="0"/>
                <a:cs typeface="Times New Roman" pitchFamily="18" charset="0"/>
              </a:rPr>
              <a:t>Free-body diagram:</a:t>
            </a:r>
          </a:p>
        </p:txBody>
      </p:sp>
      <p:grpSp>
        <p:nvGrpSpPr>
          <p:cNvPr id="63" name="Group 62">
            <a:extLst>
              <a:ext uri="{FF2B5EF4-FFF2-40B4-BE49-F238E27FC236}">
                <a16:creationId xmlns:a16="http://schemas.microsoft.com/office/drawing/2014/main" id="{91FD4BDE-4763-426B-93F3-F54FF62CABF6}"/>
              </a:ext>
            </a:extLst>
          </p:cNvPr>
          <p:cNvGrpSpPr/>
          <p:nvPr/>
        </p:nvGrpSpPr>
        <p:grpSpPr>
          <a:xfrm>
            <a:off x="7544090" y="4463764"/>
            <a:ext cx="578504" cy="556207"/>
            <a:chOff x="2089443" y="2079836"/>
            <a:chExt cx="578504" cy="556207"/>
          </a:xfrm>
        </p:grpSpPr>
        <p:sp>
          <p:nvSpPr>
            <p:cNvPr id="64" name="Line 83">
              <a:extLst>
                <a:ext uri="{FF2B5EF4-FFF2-40B4-BE49-F238E27FC236}">
                  <a16:creationId xmlns:a16="http://schemas.microsoft.com/office/drawing/2014/main" id="{423F4576-A8F4-40CE-9088-A280BD3E5FDE}"/>
                </a:ext>
              </a:extLst>
            </p:cNvPr>
            <p:cNvSpPr>
              <a:spLocks noChangeShapeType="1"/>
            </p:cNvSpPr>
            <p:nvPr/>
          </p:nvSpPr>
          <p:spPr bwMode="auto">
            <a:xfrm rot="16200000" flipV="1">
              <a:off x="2356143" y="2363234"/>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latin typeface="Times New Roman" panose="02020603050405020304" pitchFamily="18" charset="0"/>
                <a:cs typeface="Times New Roman" panose="02020603050405020304" pitchFamily="18" charset="0"/>
              </a:endParaRPr>
            </a:p>
          </p:txBody>
        </p:sp>
        <p:sp>
          <p:nvSpPr>
            <p:cNvPr id="65" name="Line 84">
              <a:extLst>
                <a:ext uri="{FF2B5EF4-FFF2-40B4-BE49-F238E27FC236}">
                  <a16:creationId xmlns:a16="http://schemas.microsoft.com/office/drawing/2014/main" id="{BF64928B-836E-4086-89A3-34AF72F0B1D9}"/>
                </a:ext>
              </a:extLst>
            </p:cNvPr>
            <p:cNvSpPr>
              <a:spLocks noChangeShapeType="1"/>
            </p:cNvSpPr>
            <p:nvPr/>
          </p:nvSpPr>
          <p:spPr bwMode="auto">
            <a:xfrm rot="16200000">
              <a:off x="2127543" y="2407443"/>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dirty="0">
                <a:latin typeface="Times New Roman" panose="02020603050405020304" pitchFamily="18" charset="0"/>
                <a:cs typeface="Times New Roman" panose="02020603050405020304" pitchFamily="18" charset="0"/>
              </a:endParaRPr>
            </a:p>
          </p:txBody>
        </p:sp>
        <p:sp>
          <p:nvSpPr>
            <p:cNvPr id="66" name="Text Box 85">
              <a:extLst>
                <a:ext uri="{FF2B5EF4-FFF2-40B4-BE49-F238E27FC236}">
                  <a16:creationId xmlns:a16="http://schemas.microsoft.com/office/drawing/2014/main" id="{2A3574A1-982B-47C7-9F6B-2901756864FE}"/>
                </a:ext>
              </a:extLst>
            </p:cNvPr>
            <p:cNvSpPr txBox="1">
              <a:spLocks noChangeArrowheads="1"/>
            </p:cNvSpPr>
            <p:nvPr/>
          </p:nvSpPr>
          <p:spPr bwMode="auto">
            <a:xfrm>
              <a:off x="2369467" y="2079836"/>
              <a:ext cx="2984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dirty="0">
                  <a:latin typeface="Times New Roman" panose="02020603050405020304" pitchFamily="18" charset="0"/>
                  <a:cs typeface="Times New Roman" panose="02020603050405020304" pitchFamily="18" charset="0"/>
                </a:rPr>
                <a:t>y</a:t>
              </a:r>
              <a:endParaRPr lang="en-US" altLang="en-US" sz="2000" i="1" baseline="-250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7" name="Object 10">
                <a:extLst>
                  <a:ext uri="{FF2B5EF4-FFF2-40B4-BE49-F238E27FC236}">
                    <a16:creationId xmlns:a16="http://schemas.microsoft.com/office/drawing/2014/main" id="{CBA19767-EAE7-4E9D-98C2-32FD779359AF}"/>
                  </a:ext>
                </a:extLst>
              </p:cNvPr>
              <p:cNvSpPr txBox="1"/>
              <p:nvPr/>
            </p:nvSpPr>
            <p:spPr bwMode="auto">
              <a:xfrm>
                <a:off x="306290" y="4170822"/>
                <a:ext cx="5676110" cy="2458578"/>
              </a:xfrm>
              <a:prstGeom prst="rect">
                <a:avLst/>
              </a:prstGeom>
              <a:noFill/>
            </p:spPr>
            <p:txBody>
              <a:bodyPr>
                <a:normAutofit/>
              </a:bodyPr>
              <a:lstStyle/>
              <a:p>
                <a:pPr>
                  <a:lnSpc>
                    <a:spcPct val="120000"/>
                  </a:lnSpc>
                </a:pPr>
                <a14:m>
                  <m:oMathPara xmlns:m="http://schemas.openxmlformats.org/officeDocument/2006/math">
                    <m:oMathParaPr>
                      <m:jc m:val="center"/>
                    </m:oMathParaPr>
                    <m:oMath xmlns:m="http://schemas.openxmlformats.org/officeDocument/2006/math">
                      <m:sSub>
                        <m:sSubPr>
                          <m:ctrlPr>
                            <a:rPr lang="en-AU" sz="2000" i="1" smtClean="0">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b="0" i="1" smtClean="0">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1</m:t>
                          </m:r>
                        </m:sub>
                      </m:sSub>
                      <m:r>
                        <a:rPr lang="en-AU" sz="2000" i="1">
                          <a:solidFill>
                            <a:srgbClr val="000000"/>
                          </a:solidFill>
                          <a:latin typeface="Cambria Math" panose="02040503050406030204" pitchFamily="18" charset="0"/>
                        </a:rPr>
                        <m:t>+</m:t>
                      </m:r>
                      <m:sSub>
                        <m:sSubPr>
                          <m:ctrlPr>
                            <a:rPr lang="en-AU" sz="2000" i="1">
                              <a:solidFill>
                                <a:srgbClr val="000000"/>
                              </a:solidFill>
                              <a:latin typeface="Cambria Math" panose="02040503050406030204" pitchFamily="18" charset="0"/>
                            </a:rPr>
                          </m:ctrlPr>
                        </m:sSubPr>
                        <m:e>
                          <m:r>
                            <a:rPr lang="en-AU" sz="2000" i="1">
                              <a:solidFill>
                                <a:srgbClr val="000000"/>
                              </a:solidFill>
                              <a:latin typeface="Cambria Math" panose="02040503050406030204" pitchFamily="18" charset="0"/>
                            </a:rPr>
                            <m:t>𝐹</m:t>
                          </m:r>
                        </m:e>
                        <m:sub>
                          <m:r>
                            <a:rPr lang="en-AU" sz="2000" i="1">
                              <a:solidFill>
                                <a:srgbClr val="000000"/>
                              </a:solidFill>
                              <a:latin typeface="Cambria Math" panose="02040503050406030204" pitchFamily="18" charset="0"/>
                            </a:rPr>
                            <m:t>2</m:t>
                          </m:r>
                        </m:sub>
                      </m:sSub>
                    </m:oMath>
                  </m:oMathPara>
                </a14:m>
                <a:endParaRPr lang="en-AU" sz="2000" i="1" dirty="0">
                  <a:solidFill>
                    <a:srgbClr val="000000"/>
                  </a:solidFill>
                  <a:latin typeface="Times New Roman" panose="02020603050405020304" pitchFamily="18" charset="0"/>
                  <a:cs typeface="Times New Roman" panose="02020603050405020304" pitchFamily="18" charset="0"/>
                </a:endParaRPr>
              </a:p>
              <a:p>
                <a:pPr>
                  <a:lnSpc>
                    <a:spcPct val="120000"/>
                  </a:lnSpc>
                </a:pPr>
                <a14:m>
                  <m:oMathPara xmlns:m="http://schemas.openxmlformats.org/officeDocument/2006/math">
                    <m:oMathParaPr>
                      <m:jc m:val="center"/>
                    </m:oMathParaPr>
                    <m:oMath xmlns:m="http://schemas.openxmlformats.org/officeDocument/2006/math">
                      <m:r>
                        <a:rPr lang="en-AU" sz="2000" i="1">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i="1">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𝑘</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𝑦</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𝑥</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𝑐</m:t>
                      </m:r>
                      <m:r>
                        <a:rPr lang="en-AU" sz="2000" b="0" i="1" smtClean="0">
                          <a:solidFill>
                            <a:srgbClr val="000000"/>
                          </a:solidFill>
                          <a:latin typeface="Cambria Math" panose="02040503050406030204" pitchFamily="18" charset="0"/>
                        </a:rPr>
                        <m:t>(</m:t>
                      </m:r>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𝑦</m:t>
                          </m:r>
                        </m:e>
                      </m:acc>
                      <m:r>
                        <a:rPr lang="en-AU" sz="2000" b="0" i="1" smtClean="0">
                          <a:solidFill>
                            <a:srgbClr val="000000"/>
                          </a:solidFill>
                          <a:latin typeface="Cambria Math" panose="02040503050406030204" pitchFamily="18" charset="0"/>
                        </a:rPr>
                        <m:t>−</m:t>
                      </m:r>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𝑥</m:t>
                          </m:r>
                        </m:e>
                      </m:acc>
                      <m:r>
                        <a:rPr lang="en-AU" sz="2000" b="0" i="1" smtClean="0">
                          <a:solidFill>
                            <a:srgbClr val="000000"/>
                          </a:solidFill>
                          <a:latin typeface="Cambria Math" panose="02040503050406030204" pitchFamily="18" charset="0"/>
                        </a:rPr>
                        <m:t>)</m:t>
                      </m:r>
                    </m:oMath>
                  </m:oMathPara>
                </a14:m>
                <a:endParaRPr lang="en-AU" sz="2000" dirty="0">
                  <a:latin typeface="Times New Roman" panose="02020603050405020304" pitchFamily="18" charset="0"/>
                  <a:cs typeface="Times New Roman" panose="02020603050405020304" pitchFamily="18" charset="0"/>
                </a:endParaRPr>
              </a:p>
              <a:p>
                <a:pPr>
                  <a:lnSpc>
                    <a:spcPct val="120000"/>
                  </a:lnSpc>
                </a:pPr>
                <a14:m>
                  <m:oMathPara xmlns:m="http://schemas.openxmlformats.org/officeDocument/2006/math">
                    <m:oMathParaPr>
                      <m:jc m:val="center"/>
                    </m:oMathParaPr>
                    <m:oMath xmlns:m="http://schemas.openxmlformats.org/officeDocument/2006/math">
                      <m:r>
                        <a:rPr lang="en-AU" sz="2000" i="1" smtClean="0">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𝑐</m:t>
                      </m:r>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𝑥</m:t>
                          </m:r>
                          <m:r>
                            <a:rPr lang="en-AU" sz="2000" b="0" i="1" smtClean="0">
                              <a:solidFill>
                                <a:srgbClr val="000000"/>
                              </a:solidFill>
                              <a:latin typeface="Cambria Math" panose="02040503050406030204" pitchFamily="18" charset="0"/>
                            </a:rPr>
                            <m:t>+</m:t>
                          </m:r>
                        </m:e>
                      </m:acc>
                      <m:r>
                        <a:rPr lang="en-AU" sz="2000" b="0" i="1" smtClean="0">
                          <a:solidFill>
                            <a:srgbClr val="000000"/>
                          </a:solidFill>
                          <a:latin typeface="Cambria Math" panose="02040503050406030204" pitchFamily="18" charset="0"/>
                        </a:rPr>
                        <m:t>𝑘𝑥</m:t>
                      </m:r>
                      <m:r>
                        <a:rPr lang="en-AU" sz="2000" i="1">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𝑘𝑦</m:t>
                      </m:r>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𝑐</m:t>
                      </m:r>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𝑦</m:t>
                          </m:r>
                        </m:e>
                      </m:acc>
                    </m:oMath>
                  </m:oMathPara>
                </a14:m>
                <a:endParaRPr lang="en-AU" sz="2000" dirty="0">
                  <a:latin typeface="Times New Roman" panose="02020603050405020304" pitchFamily="18" charset="0"/>
                  <a:cs typeface="Times New Roman" panose="02020603050405020304" pitchFamily="18" charset="0"/>
                </a:endParaRPr>
              </a:p>
              <a:p>
                <a:pPr>
                  <a:lnSpc>
                    <a:spcPct val="120000"/>
                  </a:lnSpc>
                </a:pPr>
                <a14:m>
                  <m:oMathPara xmlns:m="http://schemas.openxmlformats.org/officeDocument/2006/math">
                    <m:oMathParaPr>
                      <m:jc m:val="center"/>
                    </m:oMathParaPr>
                    <m:oMath xmlns:m="http://schemas.openxmlformats.org/officeDocument/2006/math">
                      <m:r>
                        <a:rPr lang="en-AU" sz="2000" i="1" smtClean="0">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𝑐</m:t>
                      </m:r>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𝑥</m:t>
                          </m:r>
                          <m:r>
                            <a:rPr lang="en-AU" sz="2000" b="0" i="1" smtClean="0">
                              <a:solidFill>
                                <a:srgbClr val="000000"/>
                              </a:solidFill>
                              <a:latin typeface="Cambria Math" panose="02040503050406030204" pitchFamily="18" charset="0"/>
                            </a:rPr>
                            <m:t>+</m:t>
                          </m:r>
                        </m:e>
                      </m:acc>
                      <m:r>
                        <a:rPr lang="en-AU" sz="2000" b="0" i="1" smtClean="0">
                          <a:solidFill>
                            <a:srgbClr val="000000"/>
                          </a:solidFill>
                          <a:latin typeface="Cambria Math" panose="02040503050406030204" pitchFamily="18" charset="0"/>
                        </a:rPr>
                        <m:t>𝑘𝑥</m:t>
                      </m:r>
                      <m:r>
                        <a:rPr lang="en-AU" sz="2000" i="1">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𝑘𝑌</m:t>
                      </m:r>
                      <m:func>
                        <m:funcPr>
                          <m:ctrlPr>
                            <a:rPr lang="en-AU" sz="2000" b="0" i="1" smtClean="0">
                              <a:solidFill>
                                <a:srgbClr val="000000"/>
                              </a:solidFill>
                              <a:latin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rPr>
                            <m:t>sin</m:t>
                          </m:r>
                        </m:fName>
                        <m:e>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ea typeface="Cambria Math" panose="02040503050406030204" pitchFamily="18" charset="0"/>
                            </a:rPr>
                            <m:t>𝜔</m:t>
                          </m:r>
                          <m:r>
                            <a:rPr lang="en-AU" sz="2000" b="0" i="1" smtClean="0">
                              <a:solidFill>
                                <a:srgbClr val="000000"/>
                              </a:solidFill>
                              <a:latin typeface="Cambria Math" panose="02040503050406030204" pitchFamily="18" charset="0"/>
                              <a:ea typeface="Cambria Math" panose="02040503050406030204" pitchFamily="18" charset="0"/>
                            </a:rPr>
                            <m:t>𝑡</m:t>
                          </m:r>
                          <m:r>
                            <a:rPr lang="en-AU" sz="2000" b="0" i="1" smtClean="0">
                              <a:solidFill>
                                <a:srgbClr val="000000"/>
                              </a:solidFill>
                              <a:latin typeface="Cambria Math" panose="02040503050406030204" pitchFamily="18" charset="0"/>
                              <a:ea typeface="Cambria Math" panose="02040503050406030204" pitchFamily="18" charset="0"/>
                            </a:rPr>
                            <m:t>)</m:t>
                          </m:r>
                        </m:e>
                      </m:func>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𝑐</m:t>
                      </m:r>
                      <m:r>
                        <a:rPr lang="en-AU" sz="2000" b="0" i="1" smtClean="0">
                          <a:solidFill>
                            <a:srgbClr val="000000"/>
                          </a:solidFill>
                          <a:latin typeface="Cambria Math" panose="02040503050406030204" pitchFamily="18" charset="0"/>
                          <a:ea typeface="Cambria Math" panose="02040503050406030204" pitchFamily="18" charset="0"/>
                        </a:rPr>
                        <m:t>𝜔</m:t>
                      </m:r>
                      <m:r>
                        <a:rPr lang="en-AU" sz="2000" b="0" i="1" smtClean="0">
                          <a:solidFill>
                            <a:srgbClr val="000000"/>
                          </a:solidFill>
                          <a:latin typeface="Cambria Math" panose="02040503050406030204" pitchFamily="18" charset="0"/>
                          <a:ea typeface="Cambria Math" panose="02040503050406030204" pitchFamily="18" charset="0"/>
                        </a:rPr>
                        <m:t>𝑌</m:t>
                      </m:r>
                      <m:func>
                        <m:funcPr>
                          <m:ctrlPr>
                            <a:rPr lang="en-AU"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ea typeface="Cambria Math" panose="02040503050406030204" pitchFamily="18" charset="0"/>
                            </a:rPr>
                            <m:t>cos</m:t>
                          </m:r>
                        </m:fName>
                        <m:e>
                          <m:r>
                            <a:rPr lang="en-AU" sz="2000" b="0" i="1" smtClean="0">
                              <a:solidFill>
                                <a:srgbClr val="000000"/>
                              </a:solidFill>
                              <a:latin typeface="Cambria Math" panose="02040503050406030204" pitchFamily="18" charset="0"/>
                              <a:ea typeface="Cambria Math" panose="02040503050406030204" pitchFamily="18" charset="0"/>
                            </a:rPr>
                            <m:t>(</m:t>
                          </m:r>
                          <m:r>
                            <a:rPr lang="en-AU" sz="2000" b="0" i="1" smtClean="0">
                              <a:solidFill>
                                <a:srgbClr val="000000"/>
                              </a:solidFill>
                              <a:latin typeface="Cambria Math" panose="02040503050406030204" pitchFamily="18" charset="0"/>
                              <a:ea typeface="Cambria Math" panose="02040503050406030204" pitchFamily="18" charset="0"/>
                            </a:rPr>
                            <m:t>𝜔</m:t>
                          </m:r>
                          <m:r>
                            <a:rPr lang="en-AU" sz="2000" b="0" i="1" smtClean="0">
                              <a:solidFill>
                                <a:srgbClr val="000000"/>
                              </a:solidFill>
                              <a:latin typeface="Cambria Math" panose="02040503050406030204" pitchFamily="18" charset="0"/>
                              <a:ea typeface="Cambria Math" panose="02040503050406030204" pitchFamily="18" charset="0"/>
                            </a:rPr>
                            <m:t>𝑡</m:t>
                          </m:r>
                        </m:e>
                      </m:func>
                      <m:r>
                        <a:rPr lang="en-AU" sz="2000" b="0" i="1" smtClean="0">
                          <a:solidFill>
                            <a:srgbClr val="000000"/>
                          </a:solidFill>
                          <a:latin typeface="Cambria Math" panose="02040503050406030204" pitchFamily="18" charset="0"/>
                          <a:ea typeface="Cambria Math" panose="02040503050406030204" pitchFamily="18" charset="0"/>
                        </a:rPr>
                        <m:t>)</m:t>
                      </m:r>
                    </m:oMath>
                  </m:oMathPara>
                </a14:m>
                <a:endParaRPr lang="en-AU" sz="2000" dirty="0">
                  <a:latin typeface="Times New Roman" panose="02020603050405020304" pitchFamily="18" charset="0"/>
                  <a:cs typeface="Times New Roman" panose="02020603050405020304" pitchFamily="18" charset="0"/>
                </a:endParaRPr>
              </a:p>
              <a:p>
                <a:pPr>
                  <a:lnSpc>
                    <a:spcPct val="120000"/>
                  </a:lnSpc>
                </a:pPr>
                <a14:m>
                  <m:oMathPara xmlns:m="http://schemas.openxmlformats.org/officeDocument/2006/math">
                    <m:oMathParaPr>
                      <m:jc m:val="center"/>
                    </m:oMathParaPr>
                    <m:oMath xmlns:m="http://schemas.openxmlformats.org/officeDocument/2006/math">
                      <m:r>
                        <a:rPr lang="en-AU" sz="2000" i="1" smtClean="0">
                          <a:solidFill>
                            <a:srgbClr val="000000"/>
                          </a:solidFill>
                          <a:latin typeface="Cambria Math" panose="02040503050406030204" pitchFamily="18" charset="0"/>
                        </a:rPr>
                        <m:t>𝑚</m:t>
                      </m:r>
                      <m:acc>
                        <m:accPr>
                          <m:chr m:val="̈"/>
                          <m:ctrlPr>
                            <a:rPr lang="en-AU" sz="2000" i="1">
                              <a:solidFill>
                                <a:srgbClr val="000000"/>
                              </a:solidFill>
                              <a:latin typeface="Cambria Math" panose="02040503050406030204" pitchFamily="18" charset="0"/>
                            </a:rPr>
                          </m:ctrlPr>
                        </m:accPr>
                        <m:e>
                          <m:r>
                            <a:rPr lang="en-AU" sz="2000" i="1">
                              <a:solidFill>
                                <a:srgbClr val="000000"/>
                              </a:solidFill>
                              <a:latin typeface="Cambria Math" panose="02040503050406030204" pitchFamily="18" charset="0"/>
                            </a:rPr>
                            <m:t>𝑥</m:t>
                          </m:r>
                        </m:e>
                      </m:acc>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rPr>
                        <m:t>𝑐</m:t>
                      </m:r>
                      <m:acc>
                        <m:accPr>
                          <m:chr m:val="̇"/>
                          <m:ctrlPr>
                            <a:rPr lang="en-AU" sz="2000" b="0" i="1" smtClean="0">
                              <a:solidFill>
                                <a:srgbClr val="000000"/>
                              </a:solidFill>
                              <a:latin typeface="Cambria Math" panose="02040503050406030204" pitchFamily="18" charset="0"/>
                            </a:rPr>
                          </m:ctrlPr>
                        </m:accPr>
                        <m:e>
                          <m:r>
                            <a:rPr lang="en-AU" sz="2000" b="0" i="1" smtClean="0">
                              <a:solidFill>
                                <a:srgbClr val="000000"/>
                              </a:solidFill>
                              <a:latin typeface="Cambria Math" panose="02040503050406030204" pitchFamily="18" charset="0"/>
                            </a:rPr>
                            <m:t>𝑥</m:t>
                          </m:r>
                          <m:r>
                            <a:rPr lang="en-AU" sz="2000" b="0" i="1" smtClean="0">
                              <a:solidFill>
                                <a:srgbClr val="000000"/>
                              </a:solidFill>
                              <a:latin typeface="Cambria Math" panose="02040503050406030204" pitchFamily="18" charset="0"/>
                            </a:rPr>
                            <m:t>+</m:t>
                          </m:r>
                        </m:e>
                      </m:acc>
                      <m:r>
                        <a:rPr lang="en-AU" sz="2000" b="0" i="1" smtClean="0">
                          <a:solidFill>
                            <a:srgbClr val="000000"/>
                          </a:solidFill>
                          <a:latin typeface="Cambria Math" panose="02040503050406030204" pitchFamily="18" charset="0"/>
                        </a:rPr>
                        <m:t>𝑘𝑥</m:t>
                      </m:r>
                      <m:r>
                        <a:rPr lang="en-AU" sz="2000" i="1">
                          <a:solidFill>
                            <a:srgbClr val="000000"/>
                          </a:solidFill>
                          <a:latin typeface="Cambria Math" panose="02040503050406030204" pitchFamily="18" charset="0"/>
                        </a:rPr>
                        <m:t>=</m:t>
                      </m:r>
                      <m:sSub>
                        <m:sSubPr>
                          <m:ctrlPr>
                            <a:rPr lang="en-AU" sz="2000" i="1" smtClean="0">
                              <a:solidFill>
                                <a:srgbClr val="000000"/>
                              </a:solidFill>
                              <a:latin typeface="Cambria Math" panose="02040503050406030204" pitchFamily="18" charset="0"/>
                            </a:rPr>
                          </m:ctrlPr>
                        </m:sSubPr>
                        <m:e>
                          <m:r>
                            <a:rPr lang="en-AU" sz="2000" b="0" i="1" smtClean="0">
                              <a:solidFill>
                                <a:srgbClr val="000000"/>
                              </a:solidFill>
                              <a:latin typeface="Cambria Math" panose="02040503050406030204" pitchFamily="18" charset="0"/>
                            </a:rPr>
                            <m:t>𝑌</m:t>
                          </m:r>
                        </m:e>
                        <m:sub>
                          <m:r>
                            <a:rPr lang="en-AU" sz="2000" b="0" i="1" smtClean="0">
                              <a:solidFill>
                                <a:srgbClr val="000000"/>
                              </a:solidFill>
                              <a:latin typeface="Cambria Math" panose="02040503050406030204" pitchFamily="18" charset="0"/>
                            </a:rPr>
                            <m:t>0</m:t>
                          </m:r>
                        </m:sub>
                      </m:sSub>
                      <m:func>
                        <m:funcPr>
                          <m:ctrlPr>
                            <a:rPr lang="en-AU" sz="2000" b="0" i="1" smtClean="0">
                              <a:solidFill>
                                <a:srgbClr val="000000"/>
                              </a:solidFill>
                              <a:latin typeface="Cambria Math" panose="02040503050406030204" pitchFamily="18" charset="0"/>
                            </a:rPr>
                          </m:ctrlPr>
                        </m:funcPr>
                        <m:fName>
                          <m:r>
                            <m:rPr>
                              <m:sty m:val="p"/>
                            </m:rPr>
                            <a:rPr lang="en-AU" sz="2000" b="0" i="0" smtClean="0">
                              <a:solidFill>
                                <a:srgbClr val="000000"/>
                              </a:solidFill>
                              <a:latin typeface="Cambria Math" panose="02040503050406030204" pitchFamily="18" charset="0"/>
                            </a:rPr>
                            <m:t>sin</m:t>
                          </m:r>
                        </m:fName>
                        <m:e>
                          <m:r>
                            <a:rPr lang="en-AU" sz="2000" b="0" i="1" smtClean="0">
                              <a:solidFill>
                                <a:srgbClr val="000000"/>
                              </a:solidFill>
                              <a:latin typeface="Cambria Math" panose="02040503050406030204" pitchFamily="18" charset="0"/>
                            </a:rPr>
                            <m:t>(</m:t>
                          </m:r>
                          <m:r>
                            <a:rPr lang="en-AU" sz="2000" b="0" i="1" smtClean="0">
                              <a:solidFill>
                                <a:srgbClr val="000000"/>
                              </a:solidFill>
                              <a:latin typeface="Cambria Math" panose="02040503050406030204" pitchFamily="18" charset="0"/>
                              <a:ea typeface="Cambria Math" panose="02040503050406030204" pitchFamily="18" charset="0"/>
                            </a:rPr>
                            <m:t>𝜔</m:t>
                          </m:r>
                          <m:r>
                            <a:rPr lang="en-AU" sz="2000" b="0" i="1" smtClean="0">
                              <a:solidFill>
                                <a:srgbClr val="000000"/>
                              </a:solidFill>
                              <a:latin typeface="Cambria Math" panose="02040503050406030204" pitchFamily="18" charset="0"/>
                              <a:ea typeface="Cambria Math" panose="02040503050406030204" pitchFamily="18" charset="0"/>
                            </a:rPr>
                            <m:t>𝑡</m:t>
                          </m:r>
                          <m:r>
                            <a:rPr lang="en-AU" sz="2000" b="0" i="1" smtClean="0">
                              <a:solidFill>
                                <a:srgbClr val="000000"/>
                              </a:solidFill>
                              <a:latin typeface="Cambria Math" panose="02040503050406030204" pitchFamily="18" charset="0"/>
                              <a:ea typeface="Cambria Math" panose="02040503050406030204" pitchFamily="18" charset="0"/>
                            </a:rPr>
                            <m:t>+</m:t>
                          </m:r>
                          <m:r>
                            <a:rPr lang="en-AU" sz="2000" b="0" i="1" smtClean="0">
                              <a:solidFill>
                                <a:srgbClr val="000000"/>
                              </a:solidFill>
                              <a:latin typeface="Cambria Math" panose="02040503050406030204" pitchFamily="18" charset="0"/>
                              <a:ea typeface="Cambria Math" panose="02040503050406030204" pitchFamily="18" charset="0"/>
                            </a:rPr>
                            <m:t>𝛼</m:t>
                          </m:r>
                          <m:r>
                            <a:rPr lang="en-AU" sz="2000" b="0" i="1" smtClean="0">
                              <a:solidFill>
                                <a:srgbClr val="000000"/>
                              </a:solidFill>
                              <a:latin typeface="Cambria Math" panose="02040503050406030204" pitchFamily="18" charset="0"/>
                              <a:ea typeface="Cambria Math" panose="02040503050406030204" pitchFamily="18" charset="0"/>
                            </a:rPr>
                            <m:t>)</m:t>
                          </m:r>
                        </m:e>
                      </m:func>
                    </m:oMath>
                  </m:oMathPara>
                </a14:m>
                <a:endParaRPr lang="en-AU" sz="2000" dirty="0">
                  <a:latin typeface="Times New Roman" panose="02020603050405020304" pitchFamily="18" charset="0"/>
                  <a:cs typeface="Times New Roman" panose="02020603050405020304" pitchFamily="18" charset="0"/>
                </a:endParaRPr>
              </a:p>
              <a:p>
                <a:pPr>
                  <a:lnSpc>
                    <a:spcPct val="120000"/>
                  </a:lnSpc>
                </a:pPr>
                <a:r>
                  <a:rPr lang="en-AU" sz="2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AU" sz="2000" i="1" smtClean="0">
                            <a:solidFill>
                              <a:srgbClr val="000000"/>
                            </a:solidFill>
                            <a:latin typeface="Cambria Math" panose="02040503050406030204" pitchFamily="18" charset="0"/>
                          </a:rPr>
                        </m:ctrlPr>
                      </m:sSubPr>
                      <m:e>
                        <m:r>
                          <a:rPr lang="en-AU" sz="2000" b="0" i="1" smtClean="0">
                            <a:solidFill>
                              <a:srgbClr val="000000"/>
                            </a:solidFill>
                            <a:latin typeface="Cambria Math" panose="02040503050406030204" pitchFamily="18" charset="0"/>
                          </a:rPr>
                          <m:t>𝑌</m:t>
                        </m:r>
                      </m:e>
                      <m:sub>
                        <m:r>
                          <a:rPr lang="en-AU" sz="2000" i="1">
                            <a:solidFill>
                              <a:srgbClr val="000000"/>
                            </a:solidFill>
                            <a:latin typeface="Cambria Math" panose="02040503050406030204" pitchFamily="18" charset="0"/>
                          </a:rPr>
                          <m:t>0</m:t>
                        </m:r>
                      </m:sub>
                    </m:sSub>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𝑌</m:t>
                    </m:r>
                    <m:rad>
                      <m:radPr>
                        <m:degHide m:val="on"/>
                        <m:ctrlPr>
                          <a:rPr lang="en-AU" sz="2000" i="1">
                            <a:solidFill>
                              <a:srgbClr val="000000"/>
                            </a:solidFill>
                            <a:latin typeface="Cambria Math" panose="02040503050406030204" pitchFamily="18" charset="0"/>
                          </a:rPr>
                        </m:ctrlPr>
                      </m:radPr>
                      <m:deg/>
                      <m:e>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𝑘</m:t>
                            </m:r>
                          </m:e>
                          <m:sup>
                            <m:r>
                              <a:rPr lang="en-AU" sz="2000" i="1">
                                <a:solidFill>
                                  <a:srgbClr val="000000"/>
                                </a:solidFill>
                                <a:latin typeface="Cambria Math" panose="02040503050406030204" pitchFamily="18" charset="0"/>
                              </a:rPr>
                              <m:t>2</m:t>
                            </m:r>
                          </m:sup>
                        </m:sSup>
                        <m:r>
                          <a:rPr lang="en-AU" sz="2000" i="1">
                            <a:solidFill>
                              <a:srgbClr val="000000"/>
                            </a:solidFill>
                            <a:latin typeface="Cambria Math" panose="02040503050406030204" pitchFamily="18" charset="0"/>
                          </a:rPr>
                          <m:t>+(</m:t>
                        </m:r>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sSup>
                          <m:sSupPr>
                            <m:ctrlPr>
                              <a:rPr lang="en-AU" sz="2000" i="1">
                                <a:solidFill>
                                  <a:srgbClr val="000000"/>
                                </a:solidFill>
                                <a:latin typeface="Cambria Math" panose="02040503050406030204" pitchFamily="18" charset="0"/>
                              </a:rPr>
                            </m:ctrlPr>
                          </m:sSupPr>
                          <m:e>
                            <m:r>
                              <a:rPr lang="en-AU" sz="2000" i="1">
                                <a:solidFill>
                                  <a:srgbClr val="000000"/>
                                </a:solidFill>
                                <a:latin typeface="Cambria Math" panose="02040503050406030204" pitchFamily="18" charset="0"/>
                              </a:rPr>
                              <m:t>)</m:t>
                            </m:r>
                          </m:e>
                          <m:sup>
                            <m:r>
                              <a:rPr lang="en-AU" sz="2000" i="1">
                                <a:solidFill>
                                  <a:srgbClr val="000000"/>
                                </a:solidFill>
                                <a:latin typeface="Cambria Math" panose="02040503050406030204" pitchFamily="18" charset="0"/>
                              </a:rPr>
                              <m:t>2</m:t>
                            </m:r>
                          </m:sup>
                        </m:sSup>
                      </m:e>
                    </m:rad>
                    <m:r>
                      <m:rPr>
                        <m:nor/>
                      </m:rPr>
                      <a:rPr lang="en-AU" sz="2000" i="0">
                        <a:solidFill>
                          <a:srgbClr val="000000"/>
                        </a:solidFill>
                        <a:latin typeface="Times New Roman" panose="02020603050405020304" pitchFamily="18" charset="0"/>
                        <a:cs typeface="Times New Roman" panose="02020603050405020304" pitchFamily="18" charset="0"/>
                      </a:rPr>
                      <m:t>  </m:t>
                    </m:r>
                    <m:r>
                      <m:rPr>
                        <m:nor/>
                      </m:rPr>
                      <a:rPr lang="en-AU" sz="2000" i="0">
                        <a:solidFill>
                          <a:srgbClr val="000000"/>
                        </a:solidFill>
                        <a:latin typeface="Times New Roman" panose="02020603050405020304" pitchFamily="18" charset="0"/>
                        <a:cs typeface="Times New Roman" panose="02020603050405020304" pitchFamily="18" charset="0"/>
                      </a:rPr>
                      <m:t>and</m:t>
                    </m:r>
                    <m:r>
                      <m:rPr>
                        <m:nor/>
                      </m:rPr>
                      <a:rPr lang="en-AU" sz="2000" i="0">
                        <a:solidFill>
                          <a:srgbClr val="000000"/>
                        </a:solidFill>
                        <a:latin typeface="Times New Roman" panose="02020603050405020304" pitchFamily="18" charset="0"/>
                        <a:cs typeface="Times New Roman" panose="02020603050405020304" pitchFamily="18" charset="0"/>
                      </a:rPr>
                      <m:t>  </m:t>
                    </m:r>
                    <m:r>
                      <a:rPr lang="en-AU" sz="2000" i="1">
                        <a:solidFill>
                          <a:srgbClr val="000000"/>
                        </a:solidFill>
                        <a:latin typeface="Cambria Math" panose="02040503050406030204" pitchFamily="18" charset="0"/>
                      </a:rPr>
                      <m:t>𝛼</m:t>
                    </m:r>
                    <m:r>
                      <a:rPr lang="en-AU" sz="2000" i="1">
                        <a:solidFill>
                          <a:srgbClr val="000000"/>
                        </a:solidFill>
                        <a:latin typeface="Cambria Math" panose="02040503050406030204" pitchFamily="18" charset="0"/>
                      </a:rPr>
                      <m:t>=</m:t>
                    </m:r>
                    <m:func>
                      <m:funcPr>
                        <m:ctrlPr>
                          <a:rPr lang="en-AU" sz="2000" i="1">
                            <a:solidFill>
                              <a:srgbClr val="000000"/>
                            </a:solidFill>
                            <a:latin typeface="Cambria Math" panose="02040503050406030204" pitchFamily="18" charset="0"/>
                          </a:rPr>
                        </m:ctrlPr>
                      </m:funcPr>
                      <m:fName>
                        <m:sSup>
                          <m:sSupPr>
                            <m:ctrlPr>
                              <a:rPr lang="en-AU" sz="2000" i="1">
                                <a:solidFill>
                                  <a:srgbClr val="000000"/>
                                </a:solidFill>
                                <a:latin typeface="Cambria Math" panose="02040503050406030204" pitchFamily="18" charset="0"/>
                              </a:rPr>
                            </m:ctrlPr>
                          </m:sSupPr>
                          <m:e>
                            <m:r>
                              <m:rPr>
                                <m:sty m:val="p"/>
                              </m:rPr>
                              <a:rPr lang="en-AU" sz="2000" i="0">
                                <a:solidFill>
                                  <a:srgbClr val="000000"/>
                                </a:solidFill>
                                <a:latin typeface="Cambria Math" panose="02040503050406030204" pitchFamily="18" charset="0"/>
                              </a:rPr>
                              <m:t>tan</m:t>
                            </m:r>
                          </m:e>
                          <m:sup>
                            <m:r>
                              <a:rPr lang="en-AU" sz="2000" i="1">
                                <a:solidFill>
                                  <a:srgbClr val="000000"/>
                                </a:solidFill>
                                <a:latin typeface="Cambria Math" panose="02040503050406030204" pitchFamily="18" charset="0"/>
                              </a:rPr>
                              <m:t>−1</m:t>
                            </m:r>
                          </m:sup>
                        </m:sSup>
                      </m:fName>
                      <m:e>
                        <m:d>
                          <m:dPr>
                            <m:begChr m:val="["/>
                            <m:endChr m:val="]"/>
                            <m:ctrlPr>
                              <a:rPr lang="en-AU" sz="2000" i="1">
                                <a:solidFill>
                                  <a:srgbClr val="000000"/>
                                </a:solidFill>
                                <a:latin typeface="Cambria Math" panose="02040503050406030204" pitchFamily="18" charset="0"/>
                              </a:rPr>
                            </m:ctrlPr>
                          </m:dPr>
                          <m:e>
                            <m:f>
                              <m:fPr>
                                <m:ctrlPr>
                                  <a:rPr lang="en-AU" sz="2000" i="1">
                                    <a:solidFill>
                                      <a:srgbClr val="000000"/>
                                    </a:solidFill>
                                    <a:latin typeface="Cambria Math" panose="02040503050406030204" pitchFamily="18" charset="0"/>
                                  </a:rPr>
                                </m:ctrlPr>
                              </m:fPr>
                              <m:num>
                                <m:r>
                                  <a:rPr lang="en-AU" sz="2000" i="1">
                                    <a:solidFill>
                                      <a:srgbClr val="000000"/>
                                    </a:solidFill>
                                    <a:latin typeface="Cambria Math" panose="02040503050406030204" pitchFamily="18" charset="0"/>
                                  </a:rPr>
                                  <m:t>𝑐</m:t>
                                </m:r>
                                <m:r>
                                  <a:rPr lang="en-AU" sz="2000" i="1">
                                    <a:solidFill>
                                      <a:srgbClr val="000000"/>
                                    </a:solidFill>
                                    <a:latin typeface="Cambria Math" panose="02040503050406030204" pitchFamily="18" charset="0"/>
                                  </a:rPr>
                                  <m:t>𝜔</m:t>
                                </m:r>
                              </m:num>
                              <m:den>
                                <m:r>
                                  <a:rPr lang="en-AU" sz="2000" i="1">
                                    <a:solidFill>
                                      <a:srgbClr val="000000"/>
                                    </a:solidFill>
                                    <a:latin typeface="Cambria Math" panose="02040503050406030204" pitchFamily="18" charset="0"/>
                                  </a:rPr>
                                  <m:t>𝑘</m:t>
                                </m:r>
                              </m:den>
                            </m:f>
                          </m:e>
                        </m:d>
                      </m:e>
                    </m:func>
                  </m:oMath>
                </a14:m>
                <a:endParaRPr lang="en-AU" sz="2000" dirty="0">
                  <a:latin typeface="Times New Roman" panose="02020603050405020304" pitchFamily="18" charset="0"/>
                  <a:cs typeface="Times New Roman" panose="02020603050405020304" pitchFamily="18" charset="0"/>
                </a:endParaRPr>
              </a:p>
            </p:txBody>
          </p:sp>
        </mc:Choice>
        <mc:Fallback xmlns="">
          <p:sp>
            <p:nvSpPr>
              <p:cNvPr id="67" name="Object 10">
                <a:extLst>
                  <a:ext uri="{FF2B5EF4-FFF2-40B4-BE49-F238E27FC236}">
                    <a16:creationId xmlns:a16="http://schemas.microsoft.com/office/drawing/2014/main" id="{CBA19767-EAE7-4E9D-98C2-32FD779359AF}"/>
                  </a:ext>
                </a:extLst>
              </p:cNvPr>
              <p:cNvSpPr txBox="1">
                <a:spLocks noRot="1" noChangeAspect="1" noMove="1" noResize="1" noEditPoints="1" noAdjustHandles="1" noChangeArrowheads="1" noChangeShapeType="1" noTextEdit="1"/>
              </p:cNvSpPr>
              <p:nvPr/>
            </p:nvSpPr>
            <p:spPr bwMode="auto">
              <a:xfrm>
                <a:off x="306290" y="4170822"/>
                <a:ext cx="5676110" cy="2458578"/>
              </a:xfrm>
              <a:prstGeom prst="rect">
                <a:avLst/>
              </a:prstGeom>
              <a:blipFill>
                <a:blip r:embed="rId8"/>
                <a:stretch>
                  <a:fillRect l="-1074" b="-495"/>
                </a:stretch>
              </a:blipFill>
            </p:spPr>
            <p:txBody>
              <a:bodyPr/>
              <a:lstStyle/>
              <a:p>
                <a:r>
                  <a:rPr lang="en-AU">
                    <a:noFill/>
                  </a:rPr>
                  <a:t> </a:t>
                </a:r>
              </a:p>
            </p:txBody>
          </p:sp>
        </mc:Fallback>
      </mc:AlternateContent>
    </p:spTree>
    <p:extLst>
      <p:ext uri="{BB962C8B-B14F-4D97-AF65-F5344CB8AC3E}">
        <p14:creationId xmlns:p14="http://schemas.microsoft.com/office/powerpoint/2010/main" val="415005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linds(horizontal)">
                                      <p:cBhvr>
                                        <p:cTn id="10" dur="500"/>
                                        <p:tgtEl>
                                          <p:spTgt spid="55"/>
                                        </p:tgtEl>
                                      </p:cBhvr>
                                    </p:animEffect>
                                  </p:childTnLst>
                                </p:cTn>
                              </p:par>
                              <p:par>
                                <p:cTn id="11" presetID="3" presetClass="entr" presetSubtype="1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blinds(horizontal)">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7">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7">
                                            <p:txEl>
                                              <p:pRg st="4" end="4"/>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7451</TotalTime>
  <Words>1674</Words>
  <Application>Microsoft Office PowerPoint</Application>
  <PresentationFormat>On-screen Show (4:3)</PresentationFormat>
  <Paragraphs>204</Paragraphs>
  <Slides>29</Slides>
  <Notes>0</Notes>
  <HiddenSlides>0</HiddenSlides>
  <MMClips>4</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8" baseType="lpstr">
      <vt:lpstr>Arial</vt:lpstr>
      <vt:lpstr>Arial Black</vt:lpstr>
      <vt:lpstr>Calibri</vt:lpstr>
      <vt:lpstr>Cambria Math</vt:lpstr>
      <vt:lpstr>Times New Roman</vt:lpstr>
      <vt:lpstr>Verdana</vt:lpstr>
      <vt:lpstr>Wingdings</vt:lpstr>
      <vt:lpstr>Pixel</vt:lpstr>
      <vt:lpstr>Equation</vt:lpstr>
      <vt:lpstr>ME1020  Mechanical vibrations</vt:lpstr>
      <vt:lpstr>PowerPoint Presentation</vt:lpstr>
      <vt:lpstr>Steady state response</vt:lpstr>
      <vt:lpstr>Amplitude ratio</vt:lpstr>
      <vt:lpstr>Resonance</vt:lpstr>
      <vt:lpstr>Phase shift</vt:lpstr>
      <vt:lpstr>Base excitation examples</vt:lpstr>
      <vt:lpstr>Base vs force excitation</vt:lpstr>
      <vt:lpstr>Equation of motion</vt:lpstr>
      <vt:lpstr>Steady state response</vt:lpstr>
      <vt:lpstr>Example 1</vt:lpstr>
      <vt:lpstr>Example 1</vt:lpstr>
      <vt:lpstr>Displacement transmissibility</vt:lpstr>
      <vt:lpstr>Displacement transmission</vt:lpstr>
      <vt:lpstr>Displacement transmissibility</vt:lpstr>
      <vt:lpstr>Phase shift</vt:lpstr>
      <vt:lpstr>Phase shift</vt:lpstr>
      <vt:lpstr>Force transmitted</vt:lpstr>
      <vt:lpstr>Force transmitted</vt:lpstr>
      <vt:lpstr>Force transmissibility</vt:lpstr>
      <vt:lpstr>Example 2</vt:lpstr>
      <vt:lpstr>Relative motion</vt:lpstr>
      <vt:lpstr>Relative motion</vt:lpstr>
      <vt:lpstr>Relative motion</vt:lpstr>
      <vt:lpstr>Accelerometer</vt:lpstr>
      <vt:lpstr>Accelerometer</vt:lpstr>
      <vt:lpstr>Vibrometer</vt:lpstr>
      <vt:lpstr>Example 3</vt:lpstr>
      <vt:lpstr>Example 3</vt:lpstr>
    </vt:vector>
  </TitlesOfParts>
  <Company>KLA-Tencor Corp.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KLA-Tencor User</dc:creator>
  <cp:lastModifiedBy>SaiCheong Fok</cp:lastModifiedBy>
  <cp:revision>732</cp:revision>
  <dcterms:created xsi:type="dcterms:W3CDTF">2004-08-07T03:12:12Z</dcterms:created>
  <dcterms:modified xsi:type="dcterms:W3CDTF">2021-04-02T06:27:28Z</dcterms:modified>
</cp:coreProperties>
</file>